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17"/>
  </p:notesMasterIdLst>
  <p:sldIdLst>
    <p:sldId id="256" r:id="rId2"/>
    <p:sldId id="257" r:id="rId3"/>
    <p:sldId id="258" r:id="rId4"/>
    <p:sldId id="260" r:id="rId5"/>
    <p:sldId id="259" r:id="rId6"/>
    <p:sldId id="269" r:id="rId7"/>
    <p:sldId id="293" r:id="rId8"/>
    <p:sldId id="295" r:id="rId9"/>
    <p:sldId id="294" r:id="rId10"/>
    <p:sldId id="296" r:id="rId11"/>
    <p:sldId id="297" r:id="rId12"/>
    <p:sldId id="262" r:id="rId13"/>
    <p:sldId id="263" r:id="rId14"/>
    <p:sldId id="261" r:id="rId15"/>
    <p:sldId id="274" r:id="rId16"/>
  </p:sldIdLst>
  <p:sldSz cx="9144000" cy="5143500" type="screen16x9"/>
  <p:notesSz cx="6858000" cy="9144000"/>
  <p:embeddedFontLst>
    <p:embeddedFont>
      <p:font typeface="Bree Serif" panose="020B0604020202020204" charset="0"/>
      <p:regular r:id="rId18"/>
    </p:embeddedFont>
    <p:embeddedFont>
      <p:font typeface="Didact Gothic" panose="00000500000000000000" pitchFamily="2" charset="0"/>
      <p:regular r:id="rId19"/>
    </p:embeddedFont>
    <p:embeddedFont>
      <p:font typeface="Impact" panose="020B0806030902050204" pitchFamily="34" charset="0"/>
      <p:regular r:id="rId20"/>
    </p:embeddedFont>
    <p:embeddedFont>
      <p:font typeface="Roboto Black" panose="02000000000000000000" pitchFamily="2" charset="0"/>
      <p:bold r:id="rId21"/>
      <p:boldItalic r:id="rId22"/>
    </p:embeddedFont>
    <p:embeddedFont>
      <p:font typeface="Roboto Light" panose="02000000000000000000" pitchFamily="2" charset="0"/>
      <p:regular r:id="rId23"/>
      <p:bold r:id="rId24"/>
      <p:italic r:id="rId25"/>
      <p:boldItalic r:id="rId26"/>
    </p:embeddedFont>
    <p:embeddedFont>
      <p:font typeface="Roboto Mono Regular" panose="020B0604020202020204" charset="0"/>
      <p:regular r:id="rId27"/>
      <p:bold r:id="rId28"/>
      <p:italic r:id="rId29"/>
      <p:boldItalic r:id="rId30"/>
    </p:embeddedFont>
    <p:embeddedFont>
      <p:font typeface="Roboto Thin"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613" autoAdjust="0"/>
  </p:normalViewPr>
  <p:slideViewPr>
    <p:cSldViewPr snapToGrid="0">
      <p:cViewPr>
        <p:scale>
          <a:sx n="80" d="100"/>
          <a:sy n="80" d="100"/>
        </p:scale>
        <p:origin x="884" y="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7539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582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sz="1800" b="0" i="0" u="none" strike="noStrike" baseline="0" dirty="0">
                <a:latin typeface="NimbusRomNo9L-Regu"/>
              </a:rPr>
              <a:t>Damage assessment is essential for evacuation and restoration plans in a natural</a:t>
            </a:r>
          </a:p>
          <a:p>
            <a:pPr marL="158750" indent="0" algn="l">
              <a:buNone/>
            </a:pPr>
            <a:r>
              <a:rPr lang="en-US" sz="1800" b="0" i="0" u="none" strike="noStrike" baseline="0" dirty="0">
                <a:latin typeface="NimbusRomNo9L-Regu"/>
              </a:rPr>
              <a:t>disaster. Decisiveness and precision are required to perform tasks at their maximum efficiency.</a:t>
            </a:r>
          </a:p>
          <a:p>
            <a:pPr marL="158750" indent="0" algn="l">
              <a:buNone/>
            </a:pPr>
            <a:r>
              <a:rPr lang="en-US" sz="1800" b="0" i="0" u="none" strike="noStrike" baseline="0" dirty="0">
                <a:latin typeface="NimbusRomNo9L-Regu"/>
              </a:rPr>
              <a:t>The analysis plays a vital role in the evacuation of survivors. The information</a:t>
            </a:r>
          </a:p>
          <a:p>
            <a:pPr marL="158750" indent="0" algn="l">
              <a:buNone/>
            </a:pPr>
            <a:r>
              <a:rPr lang="en-US" sz="1800" b="0" i="0" u="none" strike="noStrike" baseline="0" dirty="0">
                <a:latin typeface="NimbusRomNo9L-Regu"/>
              </a:rPr>
              <a:t>further helps conserve significant buildings and resources that can be retrieved from the</a:t>
            </a:r>
          </a:p>
          <a:p>
            <a:pPr marL="158750" indent="0" algn="l">
              <a:buNone/>
            </a:pPr>
            <a:r>
              <a:rPr lang="en-IN" sz="1800" b="0" i="0" u="none" strike="noStrike" baseline="0" dirty="0">
                <a:latin typeface="NimbusRomNo9L-Regu"/>
              </a:rPr>
              <a:t>destroyed site.</a:t>
            </a:r>
            <a:r>
              <a:rPr lang="en-US" dirty="0"/>
              <a:t>. Natural disasters cause significant damage to transportation and</a:t>
            </a:r>
          </a:p>
          <a:p>
            <a:pPr marL="0" lvl="0" indent="0" algn="l" rtl="0">
              <a:spcBef>
                <a:spcPts val="0"/>
              </a:spcBef>
              <a:spcAft>
                <a:spcPts val="0"/>
              </a:spcAft>
              <a:buNone/>
            </a:pPr>
            <a:r>
              <a:rPr lang="en-US" dirty="0"/>
              <a:t>communication networks, making it difficult for assessment teams to reach affected areas.</a:t>
            </a:r>
          </a:p>
          <a:p>
            <a:pPr marL="0" lvl="0" indent="0" algn="l" rtl="0">
              <a:spcBef>
                <a:spcPts val="0"/>
              </a:spcBef>
              <a:spcAft>
                <a:spcPts val="0"/>
              </a:spcAft>
              <a:buNone/>
            </a:pPr>
            <a:r>
              <a:rPr lang="en-US" dirty="0"/>
              <a:t>Furthermore, gathering accurate and reliable data during a disaster</a:t>
            </a:r>
          </a:p>
          <a:p>
            <a:pPr marL="0" lvl="0" indent="0" algn="l" rtl="0">
              <a:spcBef>
                <a:spcPts val="0"/>
              </a:spcBef>
              <a:spcAft>
                <a:spcPts val="0"/>
              </a:spcAft>
              <a:buNone/>
            </a:pPr>
            <a:r>
              <a:rPr lang="en-US" dirty="0"/>
              <a:t>can be challenging, especially in areas where data-collecting bodies have also been</a:t>
            </a:r>
          </a:p>
          <a:p>
            <a:pPr marL="0" lvl="0" indent="0" algn="l" rtl="0">
              <a:spcBef>
                <a:spcPts val="0"/>
              </a:spcBef>
              <a:spcAft>
                <a:spcPts val="0"/>
              </a:spcAft>
              <a:buNone/>
            </a:pPr>
            <a:r>
              <a:rPr lang="en-US" dirty="0"/>
              <a:t>damaged. In case of a disaster, different organizations and countries may use other</a:t>
            </a:r>
          </a:p>
          <a:p>
            <a:pPr marL="0" lvl="0" indent="0" algn="l" rtl="0">
              <a:spcBef>
                <a:spcPts val="0"/>
              </a:spcBef>
              <a:spcAft>
                <a:spcPts val="0"/>
              </a:spcAft>
              <a:buNone/>
            </a:pPr>
            <a:r>
              <a:rPr lang="en-US" dirty="0"/>
              <a:t>methods for disaster assessment, making it difficult to compare results and coordinate</a:t>
            </a:r>
          </a:p>
          <a:p>
            <a:pPr marL="0" lvl="0" indent="0" algn="l" rtl="0">
              <a:spcBef>
                <a:spcPts val="0"/>
              </a:spcBef>
              <a:spcAft>
                <a:spcPts val="0"/>
              </a:spcAft>
              <a:buNone/>
            </a:pPr>
            <a:r>
              <a:rPr lang="en-US" dirty="0"/>
              <a:t>a response. These restraints provide an opportunity to present and build a more efficient system</a:t>
            </a:r>
          </a:p>
          <a:p>
            <a:pPr marL="0" lvl="0" indent="0" algn="l" rtl="0">
              <a:spcBef>
                <a:spcPts val="0"/>
              </a:spcBef>
              <a:spcAft>
                <a:spcPts val="0"/>
              </a:spcAft>
              <a:buNone/>
            </a:pPr>
            <a:r>
              <a:rPr lang="en-US" dirty="0"/>
              <a:t>for disaster assessment.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874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554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036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2pPr>
            <a:lvl3pPr lvl="2"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3pPr>
            <a:lvl4pPr lvl="3"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4pPr>
            <a:lvl5pPr lvl="4"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5pPr>
            <a:lvl6pPr lvl="5"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6pPr>
            <a:lvl7pPr lvl="6"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7pPr>
            <a:lvl8pPr lvl="7"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8pPr>
            <a:lvl9pPr lvl="8"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60" r:id="rId9"/>
    <p:sldLayoutId id="214748366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3.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ctrTitle"/>
          </p:nvPr>
        </p:nvSpPr>
        <p:spPr>
          <a:xfrm>
            <a:off x="5237375" y="3670025"/>
            <a:ext cx="384541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chemeClr val="accent1"/>
                </a:solidFill>
              </a:rPr>
              <a:t>DISASTER ASSESSMENT SYSTEM FOR DRONES</a:t>
            </a:r>
            <a:endParaRPr dirty="0">
              <a:solidFill>
                <a:schemeClr val="accent1"/>
              </a:solidFill>
            </a:endParaRPr>
          </a:p>
        </p:txBody>
      </p:sp>
      <p:grpSp>
        <p:nvGrpSpPr>
          <p:cNvPr id="2" name="Group 1">
            <a:extLst>
              <a:ext uri="{FF2B5EF4-FFF2-40B4-BE49-F238E27FC236}">
                <a16:creationId xmlns:a16="http://schemas.microsoft.com/office/drawing/2014/main" id="{DBE63154-2B90-319C-4487-17447A03D433}"/>
              </a:ext>
            </a:extLst>
          </p:cNvPr>
          <p:cNvGrpSpPr/>
          <p:nvPr/>
        </p:nvGrpSpPr>
        <p:grpSpPr>
          <a:xfrm>
            <a:off x="200843" y="153138"/>
            <a:ext cx="5061721" cy="4688175"/>
            <a:chOff x="-1914609" y="99575"/>
            <a:chExt cx="6272845" cy="4944337"/>
          </a:xfrm>
        </p:grpSpPr>
        <p:sp>
          <p:nvSpPr>
            <p:cNvPr id="107" name="Google Shape;107;p20"/>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0"/>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0"/>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0"/>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0"/>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0"/>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0"/>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0"/>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0"/>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0"/>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0"/>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0"/>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0"/>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0"/>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0"/>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0"/>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0"/>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0"/>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0"/>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0"/>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0"/>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0"/>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0"/>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0"/>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0"/>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0"/>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0"/>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0"/>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0"/>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0"/>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0"/>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0"/>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0"/>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DAMAGE ASSESSMENT MODEL</a:t>
            </a:r>
            <a:endParaRPr dirty="0"/>
          </a:p>
        </p:txBody>
      </p:sp>
      <p:cxnSp>
        <p:nvCxnSpPr>
          <p:cNvPr id="742" name="Google Shape;742;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 name="Google Shape;293;p24">
            <a:extLst>
              <a:ext uri="{FF2B5EF4-FFF2-40B4-BE49-F238E27FC236}">
                <a16:creationId xmlns:a16="http://schemas.microsoft.com/office/drawing/2014/main" id="{CEA9B9B6-4E3F-3DD6-C8E7-3A9CFE1540B5}"/>
              </a:ext>
            </a:extLst>
          </p:cNvPr>
          <p:cNvSpPr txBox="1">
            <a:spLocks/>
          </p:cNvSpPr>
          <p:nvPr/>
        </p:nvSpPr>
        <p:spPr>
          <a:xfrm>
            <a:off x="488677" y="1271101"/>
            <a:ext cx="8051024" cy="142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2pPr>
            <a:lvl3pPr marL="1371600" marR="0" lvl="2"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3pPr>
            <a:lvl4pPr marL="1828800" marR="0" lvl="3"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4pPr>
            <a:lvl5pPr marL="2286000" marR="0" lvl="4"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5pPr>
            <a:lvl6pPr marL="2743200" marR="0" lvl="5"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6pPr>
            <a:lvl7pPr marL="3200400" marR="0" lvl="6"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7pPr>
            <a:lvl8pPr marL="3657600" marR="0" lvl="7"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8pPr>
            <a:lvl9pPr marL="4114800" marR="0" lvl="8"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9pPr>
          </a:lstStyle>
          <a:p>
            <a:pPr marL="0" indent="0"/>
            <a:r>
              <a:rPr lang="en-US" sz="1400" dirty="0"/>
              <a:t>The model generates a disaster analysis report on a user-friendly portal. </a:t>
            </a:r>
          </a:p>
        </p:txBody>
      </p:sp>
      <p:sp>
        <p:nvSpPr>
          <p:cNvPr id="3" name="TextBox 2">
            <a:extLst>
              <a:ext uri="{FF2B5EF4-FFF2-40B4-BE49-F238E27FC236}">
                <a16:creationId xmlns:a16="http://schemas.microsoft.com/office/drawing/2014/main" id="{E95217B2-40D7-A969-D0AD-87FF180505DA}"/>
              </a:ext>
            </a:extLst>
          </p:cNvPr>
          <p:cNvSpPr txBox="1"/>
          <p:nvPr/>
        </p:nvSpPr>
        <p:spPr>
          <a:xfrm>
            <a:off x="270179" y="4499114"/>
            <a:ext cx="2222553" cy="307777"/>
          </a:xfrm>
          <a:prstGeom prst="rect">
            <a:avLst/>
          </a:prstGeom>
          <a:noFill/>
        </p:spPr>
        <p:txBody>
          <a:bodyPr wrap="square" rtlCol="0">
            <a:spAutoFit/>
          </a:bodyPr>
          <a:lstStyle/>
          <a:p>
            <a:r>
              <a:rPr lang="en-US" dirty="0">
                <a:solidFill>
                  <a:schemeClr val="bg1"/>
                </a:solidFill>
              </a:rPr>
              <a:t>Pre disaster Image</a:t>
            </a:r>
            <a:endParaRPr lang="en-IN" dirty="0">
              <a:solidFill>
                <a:schemeClr val="bg1"/>
              </a:solidFill>
            </a:endParaRPr>
          </a:p>
        </p:txBody>
      </p:sp>
      <p:sp>
        <p:nvSpPr>
          <p:cNvPr id="6" name="TextBox 5">
            <a:extLst>
              <a:ext uri="{FF2B5EF4-FFF2-40B4-BE49-F238E27FC236}">
                <a16:creationId xmlns:a16="http://schemas.microsoft.com/office/drawing/2014/main" id="{636053CB-1B2E-AE36-3E62-75EB21C96B2F}"/>
              </a:ext>
            </a:extLst>
          </p:cNvPr>
          <p:cNvSpPr txBox="1"/>
          <p:nvPr/>
        </p:nvSpPr>
        <p:spPr>
          <a:xfrm>
            <a:off x="3288032" y="4538707"/>
            <a:ext cx="2058063" cy="307777"/>
          </a:xfrm>
          <a:prstGeom prst="rect">
            <a:avLst/>
          </a:prstGeom>
          <a:noFill/>
        </p:spPr>
        <p:txBody>
          <a:bodyPr wrap="square" rtlCol="0">
            <a:spAutoFit/>
          </a:bodyPr>
          <a:lstStyle/>
          <a:p>
            <a:r>
              <a:rPr lang="en-US" dirty="0">
                <a:solidFill>
                  <a:schemeClr val="bg1"/>
                </a:solidFill>
              </a:rPr>
              <a:t>Post Disaster Image</a:t>
            </a:r>
            <a:endParaRPr lang="en-IN" dirty="0">
              <a:solidFill>
                <a:schemeClr val="bg1"/>
              </a:solidFill>
            </a:endParaRPr>
          </a:p>
        </p:txBody>
      </p:sp>
      <p:sp>
        <p:nvSpPr>
          <p:cNvPr id="7" name="TextBox 6">
            <a:extLst>
              <a:ext uri="{FF2B5EF4-FFF2-40B4-BE49-F238E27FC236}">
                <a16:creationId xmlns:a16="http://schemas.microsoft.com/office/drawing/2014/main" id="{EE29D39B-60C0-C9A5-51EF-FC7DAABEA695}"/>
              </a:ext>
            </a:extLst>
          </p:cNvPr>
          <p:cNvSpPr txBox="1"/>
          <p:nvPr/>
        </p:nvSpPr>
        <p:spPr>
          <a:xfrm>
            <a:off x="6235316" y="4538706"/>
            <a:ext cx="2058063" cy="307777"/>
          </a:xfrm>
          <a:prstGeom prst="rect">
            <a:avLst/>
          </a:prstGeom>
          <a:noFill/>
        </p:spPr>
        <p:txBody>
          <a:bodyPr wrap="square" rtlCol="0">
            <a:spAutoFit/>
          </a:bodyPr>
          <a:lstStyle/>
          <a:p>
            <a:r>
              <a:rPr lang="en-US" dirty="0">
                <a:solidFill>
                  <a:schemeClr val="bg1"/>
                </a:solidFill>
              </a:rPr>
              <a:t>Annotated Image</a:t>
            </a:r>
            <a:endParaRPr lang="en-IN" dirty="0">
              <a:solidFill>
                <a:schemeClr val="bg1"/>
              </a:solidFill>
            </a:endParaRPr>
          </a:p>
        </p:txBody>
      </p:sp>
      <p:pic>
        <p:nvPicPr>
          <p:cNvPr id="7170" name="Picture 2" descr="Image">
            <a:extLst>
              <a:ext uri="{FF2B5EF4-FFF2-40B4-BE49-F238E27FC236}">
                <a16:creationId xmlns:a16="http://schemas.microsoft.com/office/drawing/2014/main" id="{2D5E77B8-0E5B-E1AB-F2B8-6580B0E38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913661"/>
            <a:ext cx="2533154" cy="253315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a:extLst>
              <a:ext uri="{FF2B5EF4-FFF2-40B4-BE49-F238E27FC236}">
                <a16:creationId xmlns:a16="http://schemas.microsoft.com/office/drawing/2014/main" id="{E339BAF7-C1D1-1596-E38D-D285724DA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5782" y="1913600"/>
            <a:ext cx="2533153" cy="253315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a:extLst>
              <a:ext uri="{FF2B5EF4-FFF2-40B4-BE49-F238E27FC236}">
                <a16:creationId xmlns:a16="http://schemas.microsoft.com/office/drawing/2014/main" id="{8F7A55B6-5DBE-2D60-457F-6604E8CE7D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9029" y="1919742"/>
            <a:ext cx="2527011" cy="2527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683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MODEL EVALUATION METRICS AND PORTAL</a:t>
            </a:r>
            <a:endParaRPr dirty="0"/>
          </a:p>
        </p:txBody>
      </p:sp>
      <p:cxnSp>
        <p:nvCxnSpPr>
          <p:cNvPr id="742" name="Google Shape;742;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 name="Google Shape;293;p24">
            <a:extLst>
              <a:ext uri="{FF2B5EF4-FFF2-40B4-BE49-F238E27FC236}">
                <a16:creationId xmlns:a16="http://schemas.microsoft.com/office/drawing/2014/main" id="{CEA9B9B6-4E3F-3DD6-C8E7-3A9CFE1540B5}"/>
              </a:ext>
            </a:extLst>
          </p:cNvPr>
          <p:cNvSpPr txBox="1">
            <a:spLocks/>
          </p:cNvSpPr>
          <p:nvPr/>
        </p:nvSpPr>
        <p:spPr>
          <a:xfrm>
            <a:off x="488677" y="1271101"/>
            <a:ext cx="8051024" cy="142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2pPr>
            <a:lvl3pPr marL="1371600" marR="0" lvl="2"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3pPr>
            <a:lvl4pPr marL="1828800" marR="0" lvl="3"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4pPr>
            <a:lvl5pPr marL="2286000" marR="0" lvl="4"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5pPr>
            <a:lvl6pPr marL="2743200" marR="0" lvl="5"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6pPr>
            <a:lvl7pPr marL="3200400" marR="0" lvl="6"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7pPr>
            <a:lvl8pPr marL="3657600" marR="0" lvl="7"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8pPr>
            <a:lvl9pPr marL="4114800" marR="0" lvl="8"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9pPr>
          </a:lstStyle>
          <a:p>
            <a:pPr marL="0" indent="0"/>
            <a:r>
              <a:rPr lang="en-US" sz="1600" b="0" i="0" dirty="0">
                <a:solidFill>
                  <a:schemeClr val="bg1"/>
                </a:solidFill>
                <a:effectLst/>
                <a:latin typeface="Arial" panose="020B0604020202020204" pitchFamily="34" charset="0"/>
                <a:ea typeface="Arial" panose="020B0604020202020204" pitchFamily="34" charset="0"/>
                <a:cs typeface="Arial" panose="020B0604020202020204" pitchFamily="34" charset="0"/>
              </a:rPr>
              <a:t>We have created a self trained model on the xview2 challenge dataset. We achieved an accuracy of 95.46%. The report generated is available on a user friendly portal </a:t>
            </a:r>
            <a:endParaRPr lang="en-US" sz="1200" dirty="0">
              <a:solidFill>
                <a:schemeClr val="bg1"/>
              </a:solidFill>
            </a:endParaRPr>
          </a:p>
        </p:txBody>
      </p:sp>
      <p:pic>
        <p:nvPicPr>
          <p:cNvPr id="6146" name="Picture 2" descr="Image">
            <a:extLst>
              <a:ext uri="{FF2B5EF4-FFF2-40B4-BE49-F238E27FC236}">
                <a16:creationId xmlns:a16="http://schemas.microsoft.com/office/drawing/2014/main" id="{DED34E34-D952-568F-C349-D360C6A42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701" y="1981351"/>
            <a:ext cx="3054776" cy="306423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a:extLst>
              <a:ext uri="{FF2B5EF4-FFF2-40B4-BE49-F238E27FC236}">
                <a16:creationId xmlns:a16="http://schemas.microsoft.com/office/drawing/2014/main" id="{0C0E948F-4857-BD7B-B88A-70E3CF5F33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5583" y="1952044"/>
            <a:ext cx="4074118" cy="3093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186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5"/>
        <p:cNvGrpSpPr/>
        <p:nvPr/>
      </p:nvGrpSpPr>
      <p:grpSpPr>
        <a:xfrm>
          <a:off x="0" y="0"/>
          <a:ext cx="0" cy="0"/>
          <a:chOff x="0" y="0"/>
          <a:chExt cx="0" cy="0"/>
        </a:xfrm>
      </p:grpSpPr>
      <p:sp>
        <p:nvSpPr>
          <p:cNvPr id="396" name="Google Shape;396;p26"/>
          <p:cNvSpPr/>
          <p:nvPr/>
        </p:nvSpPr>
        <p:spPr>
          <a:xfrm>
            <a:off x="1107641" y="244131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7" name="Google Shape;397;p26"/>
          <p:cNvSpPr/>
          <p:nvPr/>
        </p:nvSpPr>
        <p:spPr>
          <a:xfrm>
            <a:off x="1104460" y="1905203"/>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8" name="Google Shape;398;p26"/>
          <p:cNvSpPr/>
          <p:nvPr/>
        </p:nvSpPr>
        <p:spPr>
          <a:xfrm>
            <a:off x="1102149" y="1388941"/>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9" name="Google Shape;399;p26"/>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FFFFF"/>
                </a:solidFill>
              </a:rPr>
              <a:t>TECH STACKS USED</a:t>
            </a:r>
            <a:endParaRPr dirty="0">
              <a:solidFill>
                <a:srgbClr val="FFFFFF"/>
              </a:solidFill>
            </a:endParaRPr>
          </a:p>
        </p:txBody>
      </p:sp>
      <p:sp>
        <p:nvSpPr>
          <p:cNvPr id="400" name="Google Shape;400;p26"/>
          <p:cNvSpPr txBox="1">
            <a:spLocks noGrp="1"/>
          </p:cNvSpPr>
          <p:nvPr>
            <p:ph type="ctrTitle"/>
          </p:nvPr>
        </p:nvSpPr>
        <p:spPr>
          <a:xfrm>
            <a:off x="1323855" y="1574652"/>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dk1"/>
                </a:solidFill>
              </a:rPr>
              <a:t>ML/DL</a:t>
            </a:r>
            <a:endParaRPr dirty="0">
              <a:solidFill>
                <a:schemeClr val="dk1"/>
              </a:solidFill>
            </a:endParaRPr>
          </a:p>
        </p:txBody>
      </p:sp>
      <p:sp>
        <p:nvSpPr>
          <p:cNvPr id="401" name="Google Shape;401;p26"/>
          <p:cNvSpPr txBox="1">
            <a:spLocks noGrp="1"/>
          </p:cNvSpPr>
          <p:nvPr>
            <p:ph type="ctrTitle" idx="2"/>
          </p:nvPr>
        </p:nvSpPr>
        <p:spPr>
          <a:xfrm>
            <a:off x="1329347" y="2627014"/>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dk1"/>
                </a:solidFill>
              </a:rPr>
              <a:t>IMAGE PROCESSING</a:t>
            </a:r>
            <a:endParaRPr dirty="0">
              <a:solidFill>
                <a:schemeClr val="dk1"/>
              </a:solidFill>
            </a:endParaRPr>
          </a:p>
        </p:txBody>
      </p:sp>
      <p:sp>
        <p:nvSpPr>
          <p:cNvPr id="402" name="Google Shape;402;p26"/>
          <p:cNvSpPr txBox="1">
            <a:spLocks noGrp="1"/>
          </p:cNvSpPr>
          <p:nvPr>
            <p:ph type="ctrTitle" idx="3"/>
          </p:nvPr>
        </p:nvSpPr>
        <p:spPr>
          <a:xfrm>
            <a:off x="1326166" y="2090907"/>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dk1"/>
                </a:solidFill>
              </a:rPr>
              <a:t>CYBER SECURITY</a:t>
            </a:r>
            <a:endParaRPr dirty="0">
              <a:solidFill>
                <a:schemeClr val="dk1"/>
              </a:solidFill>
            </a:endParaRPr>
          </a:p>
        </p:txBody>
      </p:sp>
      <p:cxnSp>
        <p:nvCxnSpPr>
          <p:cNvPr id="403" name="Google Shape;403;p26"/>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4" name="Google Shape;404;p26"/>
          <p:cNvSpPr/>
          <p:nvPr/>
        </p:nvSpPr>
        <p:spPr>
          <a:xfrm>
            <a:off x="585849" y="136749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5" name="Google Shape;405;p26"/>
          <p:cNvSpPr/>
          <p:nvPr/>
        </p:nvSpPr>
        <p:spPr>
          <a:xfrm>
            <a:off x="588160" y="1883753"/>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6" name="Google Shape;406;p26"/>
          <p:cNvSpPr/>
          <p:nvPr/>
        </p:nvSpPr>
        <p:spPr>
          <a:xfrm>
            <a:off x="699137" y="1481303"/>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07" name="Google Shape;407;p26"/>
          <p:cNvSpPr/>
          <p:nvPr/>
        </p:nvSpPr>
        <p:spPr>
          <a:xfrm>
            <a:off x="591341" y="241986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08" name="Google Shape;408;p26"/>
          <p:cNvGrpSpPr/>
          <p:nvPr/>
        </p:nvGrpSpPr>
        <p:grpSpPr>
          <a:xfrm rot="10800000" flipH="1">
            <a:off x="648785" y="2013847"/>
            <a:ext cx="302125" cy="163726"/>
            <a:chOff x="1319675" y="779200"/>
            <a:chExt cx="2343875" cy="1270175"/>
          </a:xfrm>
        </p:grpSpPr>
        <p:sp>
          <p:nvSpPr>
            <p:cNvPr id="409" name="Google Shape;409;p26"/>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0" name="Google Shape;410;p26"/>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6"/>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2" name="Google Shape;412;p26"/>
          <p:cNvGrpSpPr/>
          <p:nvPr/>
        </p:nvGrpSpPr>
        <p:grpSpPr>
          <a:xfrm>
            <a:off x="670147" y="2549953"/>
            <a:ext cx="265768" cy="163730"/>
            <a:chOff x="1319675" y="2389025"/>
            <a:chExt cx="2224000" cy="1370125"/>
          </a:xfrm>
        </p:grpSpPr>
        <p:sp>
          <p:nvSpPr>
            <p:cNvPr id="413" name="Google Shape;413;p26"/>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6"/>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5" name="Google Shape;415;p26"/>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17" name="Google Shape;417;p26"/>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8" name="Google Shape;418;p26"/>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6"/>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3" name="Google Shape;423;p26"/>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4" name="Google Shape;424;p26"/>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1" name="Google Shape;431;p26"/>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2" name="Google Shape;432;p26"/>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96;p26">
            <a:extLst>
              <a:ext uri="{FF2B5EF4-FFF2-40B4-BE49-F238E27FC236}">
                <a16:creationId xmlns:a16="http://schemas.microsoft.com/office/drawing/2014/main" id="{3A73714D-8E20-D047-168B-97B06FB676CB}"/>
              </a:ext>
            </a:extLst>
          </p:cNvPr>
          <p:cNvSpPr/>
          <p:nvPr/>
        </p:nvSpPr>
        <p:spPr>
          <a:xfrm>
            <a:off x="1099716" y="3568484"/>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6" name="Google Shape;397;p26">
            <a:extLst>
              <a:ext uri="{FF2B5EF4-FFF2-40B4-BE49-F238E27FC236}">
                <a16:creationId xmlns:a16="http://schemas.microsoft.com/office/drawing/2014/main" id="{B50E6F32-9B71-C8F5-04F5-BC94AE25C5D3}"/>
              </a:ext>
            </a:extLst>
          </p:cNvPr>
          <p:cNvSpPr/>
          <p:nvPr/>
        </p:nvSpPr>
        <p:spPr>
          <a:xfrm>
            <a:off x="1099716" y="3015103"/>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7" name="Google Shape;401;p26">
            <a:extLst>
              <a:ext uri="{FF2B5EF4-FFF2-40B4-BE49-F238E27FC236}">
                <a16:creationId xmlns:a16="http://schemas.microsoft.com/office/drawing/2014/main" id="{F198A3AF-E6DF-73B8-9003-6EBE01A35051}"/>
              </a:ext>
            </a:extLst>
          </p:cNvPr>
          <p:cNvSpPr txBox="1">
            <a:spLocks/>
          </p:cNvSpPr>
          <p:nvPr/>
        </p:nvSpPr>
        <p:spPr>
          <a:xfrm>
            <a:off x="1321274" y="3820981"/>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en-IN" dirty="0">
                <a:solidFill>
                  <a:schemeClr val="dk1"/>
                </a:solidFill>
              </a:rPr>
              <a:t>WEB DEVELOPMENT &amp; STREAMLIT</a:t>
            </a:r>
          </a:p>
        </p:txBody>
      </p:sp>
      <p:sp>
        <p:nvSpPr>
          <p:cNvPr id="18" name="Google Shape;402;p26">
            <a:extLst>
              <a:ext uri="{FF2B5EF4-FFF2-40B4-BE49-F238E27FC236}">
                <a16:creationId xmlns:a16="http://schemas.microsoft.com/office/drawing/2014/main" id="{51BC5C99-AE37-1E3F-D4CB-8635E0F552AF}"/>
              </a:ext>
            </a:extLst>
          </p:cNvPr>
          <p:cNvSpPr txBox="1">
            <a:spLocks/>
          </p:cNvSpPr>
          <p:nvPr/>
        </p:nvSpPr>
        <p:spPr>
          <a:xfrm>
            <a:off x="1321422" y="3200807"/>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en-IN" dirty="0">
                <a:solidFill>
                  <a:schemeClr val="dk1"/>
                </a:solidFill>
              </a:rPr>
              <a:t>INTERNET OF THINGS</a:t>
            </a:r>
          </a:p>
        </p:txBody>
      </p:sp>
      <p:sp>
        <p:nvSpPr>
          <p:cNvPr id="19" name="Google Shape;405;p26">
            <a:extLst>
              <a:ext uri="{FF2B5EF4-FFF2-40B4-BE49-F238E27FC236}">
                <a16:creationId xmlns:a16="http://schemas.microsoft.com/office/drawing/2014/main" id="{544803B4-F7BE-6715-8F5F-96ABE6B250AF}"/>
              </a:ext>
            </a:extLst>
          </p:cNvPr>
          <p:cNvSpPr/>
          <p:nvPr/>
        </p:nvSpPr>
        <p:spPr>
          <a:xfrm>
            <a:off x="583416" y="2993653"/>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20" name="Google Shape;407;p26">
            <a:extLst>
              <a:ext uri="{FF2B5EF4-FFF2-40B4-BE49-F238E27FC236}">
                <a16:creationId xmlns:a16="http://schemas.microsoft.com/office/drawing/2014/main" id="{B0C5BA62-0AC3-7C78-996F-D06105CB1CEC}"/>
              </a:ext>
            </a:extLst>
          </p:cNvPr>
          <p:cNvSpPr/>
          <p:nvPr/>
        </p:nvSpPr>
        <p:spPr>
          <a:xfrm>
            <a:off x="583416" y="3547034"/>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21" name="Google Shape;408;p26">
            <a:extLst>
              <a:ext uri="{FF2B5EF4-FFF2-40B4-BE49-F238E27FC236}">
                <a16:creationId xmlns:a16="http://schemas.microsoft.com/office/drawing/2014/main" id="{97A95663-A74A-6B89-EA45-1286BDAC0D39}"/>
              </a:ext>
            </a:extLst>
          </p:cNvPr>
          <p:cNvGrpSpPr/>
          <p:nvPr/>
        </p:nvGrpSpPr>
        <p:grpSpPr>
          <a:xfrm rot="10800000" flipH="1">
            <a:off x="644041" y="3123747"/>
            <a:ext cx="302125" cy="163726"/>
            <a:chOff x="1319675" y="779200"/>
            <a:chExt cx="2343875" cy="1270175"/>
          </a:xfrm>
        </p:grpSpPr>
        <p:sp>
          <p:nvSpPr>
            <p:cNvPr id="22" name="Google Shape;409;p26">
              <a:extLst>
                <a:ext uri="{FF2B5EF4-FFF2-40B4-BE49-F238E27FC236}">
                  <a16:creationId xmlns:a16="http://schemas.microsoft.com/office/drawing/2014/main" id="{03061FB5-F37D-540C-73F6-A81FC9939602}"/>
                </a:ext>
              </a:extLst>
            </p:cNvPr>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 name="Google Shape;410;p26">
              <a:extLst>
                <a:ext uri="{FF2B5EF4-FFF2-40B4-BE49-F238E27FC236}">
                  <a16:creationId xmlns:a16="http://schemas.microsoft.com/office/drawing/2014/main" id="{5B9A9655-119A-FBC5-EAFE-0BFFE46EF738}"/>
                </a:ext>
              </a:extLst>
            </p:cNvPr>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4" name="Google Shape;411;p26">
              <a:extLst>
                <a:ext uri="{FF2B5EF4-FFF2-40B4-BE49-F238E27FC236}">
                  <a16:creationId xmlns:a16="http://schemas.microsoft.com/office/drawing/2014/main" id="{02CF2EAC-F334-8539-3D94-A6F4D77BE743}"/>
                </a:ext>
              </a:extLst>
            </p:cNvPr>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25" name="Google Shape;412;p26">
            <a:extLst>
              <a:ext uri="{FF2B5EF4-FFF2-40B4-BE49-F238E27FC236}">
                <a16:creationId xmlns:a16="http://schemas.microsoft.com/office/drawing/2014/main" id="{43AAE78A-1A63-3ABA-2F31-4B084F5AFF89}"/>
              </a:ext>
            </a:extLst>
          </p:cNvPr>
          <p:cNvGrpSpPr/>
          <p:nvPr/>
        </p:nvGrpSpPr>
        <p:grpSpPr>
          <a:xfrm>
            <a:off x="662222" y="3677121"/>
            <a:ext cx="265768" cy="163730"/>
            <a:chOff x="1319675" y="2389025"/>
            <a:chExt cx="2224000" cy="1370125"/>
          </a:xfrm>
        </p:grpSpPr>
        <p:sp>
          <p:nvSpPr>
            <p:cNvPr id="26" name="Google Shape;413;p26">
              <a:extLst>
                <a:ext uri="{FF2B5EF4-FFF2-40B4-BE49-F238E27FC236}">
                  <a16:creationId xmlns:a16="http://schemas.microsoft.com/office/drawing/2014/main" id="{4702CA5F-FCCA-B70D-EEFE-58EB00D07FEF}"/>
                </a:ext>
              </a:extLst>
            </p:cNvPr>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 name="Google Shape;414;p26">
              <a:extLst>
                <a:ext uri="{FF2B5EF4-FFF2-40B4-BE49-F238E27FC236}">
                  <a16:creationId xmlns:a16="http://schemas.microsoft.com/office/drawing/2014/main" id="{CDEB99EB-5043-EF61-0704-5864E94EA767}"/>
                </a:ext>
              </a:extLst>
            </p:cNvPr>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395" name="Google Shape;396;p26">
            <a:extLst>
              <a:ext uri="{FF2B5EF4-FFF2-40B4-BE49-F238E27FC236}">
                <a16:creationId xmlns:a16="http://schemas.microsoft.com/office/drawing/2014/main" id="{38F949F6-1AB1-17AF-4654-EC0CDB97E69E}"/>
              </a:ext>
            </a:extLst>
          </p:cNvPr>
          <p:cNvSpPr/>
          <p:nvPr/>
        </p:nvSpPr>
        <p:spPr>
          <a:xfrm>
            <a:off x="1099568" y="465267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38" name="Google Shape;397;p26">
            <a:extLst>
              <a:ext uri="{FF2B5EF4-FFF2-40B4-BE49-F238E27FC236}">
                <a16:creationId xmlns:a16="http://schemas.microsoft.com/office/drawing/2014/main" id="{897F3C7C-B988-65D6-7FE7-5C4044ADCB90}"/>
              </a:ext>
            </a:extLst>
          </p:cNvPr>
          <p:cNvSpPr/>
          <p:nvPr/>
        </p:nvSpPr>
        <p:spPr>
          <a:xfrm>
            <a:off x="1099568" y="4098399"/>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39" name="Google Shape;401;p26">
            <a:extLst>
              <a:ext uri="{FF2B5EF4-FFF2-40B4-BE49-F238E27FC236}">
                <a16:creationId xmlns:a16="http://schemas.microsoft.com/office/drawing/2014/main" id="{02B25BF9-AF24-D67B-55C6-A6F75B9E9180}"/>
              </a:ext>
            </a:extLst>
          </p:cNvPr>
          <p:cNvSpPr txBox="1">
            <a:spLocks/>
          </p:cNvSpPr>
          <p:nvPr/>
        </p:nvSpPr>
        <p:spPr>
          <a:xfrm>
            <a:off x="1321274" y="4838376"/>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en-IN" dirty="0">
                <a:solidFill>
                  <a:schemeClr val="dk1"/>
                </a:solidFill>
              </a:rPr>
              <a:t>DOCKER</a:t>
            </a:r>
          </a:p>
        </p:txBody>
      </p:sp>
      <p:sp>
        <p:nvSpPr>
          <p:cNvPr id="440" name="Google Shape;402;p26">
            <a:extLst>
              <a:ext uri="{FF2B5EF4-FFF2-40B4-BE49-F238E27FC236}">
                <a16:creationId xmlns:a16="http://schemas.microsoft.com/office/drawing/2014/main" id="{E76AFA2B-343A-CC1C-8FB2-3B76B721EE83}"/>
              </a:ext>
            </a:extLst>
          </p:cNvPr>
          <p:cNvSpPr txBox="1">
            <a:spLocks/>
          </p:cNvSpPr>
          <p:nvPr/>
        </p:nvSpPr>
        <p:spPr>
          <a:xfrm>
            <a:off x="1304745" y="4354040"/>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en-IN" dirty="0">
                <a:solidFill>
                  <a:schemeClr val="dk1"/>
                </a:solidFill>
              </a:rPr>
              <a:t>JETBOT AND JETSON NANO PROGRAMMING</a:t>
            </a:r>
          </a:p>
        </p:txBody>
      </p:sp>
      <p:sp>
        <p:nvSpPr>
          <p:cNvPr id="441" name="Google Shape;405;p26">
            <a:extLst>
              <a:ext uri="{FF2B5EF4-FFF2-40B4-BE49-F238E27FC236}">
                <a16:creationId xmlns:a16="http://schemas.microsoft.com/office/drawing/2014/main" id="{176044F0-4EAA-154C-79A7-7107960DD6C3}"/>
              </a:ext>
            </a:extLst>
          </p:cNvPr>
          <p:cNvSpPr/>
          <p:nvPr/>
        </p:nvSpPr>
        <p:spPr>
          <a:xfrm>
            <a:off x="583268" y="407784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42" name="Google Shape;407;p26">
            <a:extLst>
              <a:ext uri="{FF2B5EF4-FFF2-40B4-BE49-F238E27FC236}">
                <a16:creationId xmlns:a16="http://schemas.microsoft.com/office/drawing/2014/main" id="{491ADD44-0494-C929-61BA-30CF6631ABAB}"/>
              </a:ext>
            </a:extLst>
          </p:cNvPr>
          <p:cNvSpPr/>
          <p:nvPr/>
        </p:nvSpPr>
        <p:spPr>
          <a:xfrm>
            <a:off x="583268" y="463122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43" name="Google Shape;408;p26">
            <a:extLst>
              <a:ext uri="{FF2B5EF4-FFF2-40B4-BE49-F238E27FC236}">
                <a16:creationId xmlns:a16="http://schemas.microsoft.com/office/drawing/2014/main" id="{613CC349-70E9-C2E1-3590-8BD48BA7C403}"/>
              </a:ext>
            </a:extLst>
          </p:cNvPr>
          <p:cNvGrpSpPr/>
          <p:nvPr/>
        </p:nvGrpSpPr>
        <p:grpSpPr>
          <a:xfrm rot="10800000" flipH="1">
            <a:off x="643893" y="4207941"/>
            <a:ext cx="302125" cy="163726"/>
            <a:chOff x="1319675" y="779200"/>
            <a:chExt cx="2343875" cy="1270175"/>
          </a:xfrm>
        </p:grpSpPr>
        <p:sp>
          <p:nvSpPr>
            <p:cNvPr id="444" name="Google Shape;409;p26">
              <a:extLst>
                <a:ext uri="{FF2B5EF4-FFF2-40B4-BE49-F238E27FC236}">
                  <a16:creationId xmlns:a16="http://schemas.microsoft.com/office/drawing/2014/main" id="{421748AC-6821-12E8-C957-AFE9BE911A8E}"/>
                </a:ext>
              </a:extLst>
            </p:cNvPr>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5" name="Google Shape;410;p26">
              <a:extLst>
                <a:ext uri="{FF2B5EF4-FFF2-40B4-BE49-F238E27FC236}">
                  <a16:creationId xmlns:a16="http://schemas.microsoft.com/office/drawing/2014/main" id="{A3C4E1D8-9938-6D9B-D6F8-343FDEE3EABA}"/>
                </a:ext>
              </a:extLst>
            </p:cNvPr>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6" name="Google Shape;411;p26">
              <a:extLst>
                <a:ext uri="{FF2B5EF4-FFF2-40B4-BE49-F238E27FC236}">
                  <a16:creationId xmlns:a16="http://schemas.microsoft.com/office/drawing/2014/main" id="{2289E45F-A17B-79F5-03EE-D17ECCB6752F}"/>
                </a:ext>
              </a:extLst>
            </p:cNvPr>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47" name="Google Shape;412;p26">
            <a:extLst>
              <a:ext uri="{FF2B5EF4-FFF2-40B4-BE49-F238E27FC236}">
                <a16:creationId xmlns:a16="http://schemas.microsoft.com/office/drawing/2014/main" id="{3D26E049-ED61-C0D4-488B-57E941B4D17C}"/>
              </a:ext>
            </a:extLst>
          </p:cNvPr>
          <p:cNvGrpSpPr/>
          <p:nvPr/>
        </p:nvGrpSpPr>
        <p:grpSpPr>
          <a:xfrm>
            <a:off x="662074" y="4761315"/>
            <a:ext cx="265768" cy="163730"/>
            <a:chOff x="1319675" y="2389025"/>
            <a:chExt cx="2224000" cy="1370125"/>
          </a:xfrm>
        </p:grpSpPr>
        <p:sp>
          <p:nvSpPr>
            <p:cNvPr id="448" name="Google Shape;413;p26">
              <a:extLst>
                <a:ext uri="{FF2B5EF4-FFF2-40B4-BE49-F238E27FC236}">
                  <a16:creationId xmlns:a16="http://schemas.microsoft.com/office/drawing/2014/main" id="{D17E3FEC-8AB8-AC57-B413-1206115263B9}"/>
                </a:ext>
              </a:extLst>
            </p:cNvPr>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9" name="Google Shape;414;p26">
              <a:extLst>
                <a:ext uri="{FF2B5EF4-FFF2-40B4-BE49-F238E27FC236}">
                  <a16:creationId xmlns:a16="http://schemas.microsoft.com/office/drawing/2014/main" id="{70A69817-E01F-215E-47AE-E9481784F3D9}"/>
                </a:ext>
              </a:extLst>
            </p:cNvPr>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7"/>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7"/>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7"/>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FFFFFF"/>
                </a:solidFill>
              </a:rPr>
              <a:t>FUTURE SCOPE</a:t>
            </a:r>
            <a:endParaRPr dirty="0">
              <a:solidFill>
                <a:srgbClr val="FFFFFF"/>
              </a:solidFill>
            </a:endParaRPr>
          </a:p>
        </p:txBody>
      </p:sp>
      <p:sp>
        <p:nvSpPr>
          <p:cNvPr id="446" name="Google Shape;446;p27"/>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7"/>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0" name="Google Shape;450;p27"/>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 name="Google Shape;451;p27"/>
          <p:cNvGrpSpPr/>
          <p:nvPr/>
        </p:nvGrpSpPr>
        <p:grpSpPr>
          <a:xfrm>
            <a:off x="7983117" y="3343406"/>
            <a:ext cx="265543" cy="269920"/>
            <a:chOff x="4151375" y="238125"/>
            <a:chExt cx="2141475" cy="2176775"/>
          </a:xfrm>
        </p:grpSpPr>
        <p:sp>
          <p:nvSpPr>
            <p:cNvPr id="452" name="Google Shape;452;p27"/>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4" name="Google Shape;454;p27"/>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5" name="Google Shape;455;p27"/>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7"/>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7"/>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7"/>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7"/>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7"/>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0E2A47"/>
                </a:solidFill>
              </a:rPr>
              <a:t>SITE MAPPING</a:t>
            </a:r>
            <a:endParaRPr dirty="0">
              <a:solidFill>
                <a:srgbClr val="0E2A47"/>
              </a:solidFill>
            </a:endParaRPr>
          </a:p>
        </p:txBody>
      </p:sp>
      <p:sp>
        <p:nvSpPr>
          <p:cNvPr id="553" name="Google Shape;553;p27"/>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0E2A47"/>
                </a:solidFill>
              </a:rPr>
              <a:t>THERMAL IMAGERY</a:t>
            </a:r>
            <a:endParaRPr dirty="0">
              <a:solidFill>
                <a:srgbClr val="0E2A47"/>
              </a:solidFill>
            </a:endParaRPr>
          </a:p>
        </p:txBody>
      </p:sp>
      <p:sp>
        <p:nvSpPr>
          <p:cNvPr id="554" name="Google Shape;554;p27"/>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0E2A47"/>
                </a:solidFill>
              </a:rPr>
              <a:t>EVACUATION ROUTES</a:t>
            </a:r>
            <a:endParaRPr dirty="0">
              <a:solidFill>
                <a:srgbClr val="0E2A47"/>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5"/>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4" name="Google Shape;374;p25"/>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6" name="Google Shape;376;p25"/>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5"/>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9" name="Google Shape;379;p25"/>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5"/>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1" name="Google Shape;381;p25"/>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5"/>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5"/>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5"/>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5"/>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5"/>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5"/>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5"/>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5"/>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a:t>
            </a:r>
            <a:r>
              <a:rPr lang="en-IN" dirty="0"/>
              <a:t>Adam </a:t>
            </a:r>
            <a:r>
              <a:rPr lang="en-IN" dirty="0" err="1"/>
              <a:t>Lisberg</a:t>
            </a:r>
            <a:endParaRPr dirty="0"/>
          </a:p>
        </p:txBody>
      </p:sp>
      <p:sp>
        <p:nvSpPr>
          <p:cNvPr id="391" name="Google Shape;391;p25"/>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161234"/>
                </a:solidFill>
              </a:rPr>
              <a:t>“</a:t>
            </a:r>
            <a:r>
              <a:rPr lang="en-US" dirty="0">
                <a:solidFill>
                  <a:srgbClr val="161234"/>
                </a:solidFill>
              </a:rPr>
              <a:t>In the aftermath of a disaster, drone technology can help us assess damage, map affected areas, and locate survivors with greater speed and efficiency</a:t>
            </a:r>
            <a:r>
              <a:rPr lang="es" dirty="0">
                <a:solidFill>
                  <a:srgbClr val="161234"/>
                </a:solidFill>
              </a:rPr>
              <a:t>.”</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1"/>
        <p:cNvGrpSpPr/>
        <p:nvPr/>
      </p:nvGrpSpPr>
      <p:grpSpPr>
        <a:xfrm>
          <a:off x="0" y="0"/>
          <a:ext cx="0" cy="0"/>
          <a:chOff x="0" y="0"/>
          <a:chExt cx="0" cy="0"/>
        </a:xfrm>
      </p:grpSpPr>
      <p:sp>
        <p:nvSpPr>
          <p:cNvPr id="1122" name="Google Shape;1122;p38"/>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THANK YOU!</a:t>
            </a:r>
            <a:endParaRPr dirty="0"/>
          </a:p>
        </p:txBody>
      </p:sp>
      <p:grpSp>
        <p:nvGrpSpPr>
          <p:cNvPr id="1124" name="Google Shape;1124;p38"/>
          <p:cNvGrpSpPr/>
          <p:nvPr/>
        </p:nvGrpSpPr>
        <p:grpSpPr>
          <a:xfrm flipH="1">
            <a:off x="-4531426" y="-117297"/>
            <a:ext cx="7324051" cy="5378088"/>
            <a:chOff x="238125" y="262775"/>
            <a:chExt cx="7092825" cy="5151425"/>
          </a:xfrm>
        </p:grpSpPr>
        <p:sp>
          <p:nvSpPr>
            <p:cNvPr id="1125" name="Google Shape;1125;p38"/>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8"/>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8"/>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8"/>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8"/>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8"/>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8"/>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8"/>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8"/>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8"/>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8"/>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8"/>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8"/>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8"/>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8"/>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8"/>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8"/>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8"/>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8"/>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8"/>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8"/>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8"/>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8"/>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8"/>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8"/>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8"/>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8"/>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8"/>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8"/>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8"/>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8"/>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8"/>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8"/>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8"/>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8"/>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8"/>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8"/>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8"/>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8"/>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8"/>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8"/>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8"/>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8"/>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8"/>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8"/>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8"/>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8"/>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8"/>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8"/>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8"/>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8"/>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8"/>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8"/>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8"/>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8"/>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8"/>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8"/>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8"/>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8"/>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8"/>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8"/>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8"/>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8"/>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8"/>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8"/>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8"/>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8"/>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8"/>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8"/>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8"/>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8"/>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8"/>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8"/>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8"/>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8"/>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8"/>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8"/>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8"/>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8"/>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8"/>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8"/>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8"/>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8"/>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8"/>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8"/>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8"/>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8"/>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8"/>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8"/>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8"/>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8"/>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8"/>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8"/>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8"/>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8"/>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8"/>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8"/>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8"/>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8"/>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8"/>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8"/>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8"/>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8"/>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8"/>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8"/>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8"/>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8"/>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8"/>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8"/>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8"/>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8"/>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8"/>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8"/>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8"/>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8"/>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8"/>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8"/>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8"/>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8"/>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8"/>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8"/>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8"/>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8"/>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8"/>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8"/>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8"/>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8"/>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8"/>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8"/>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8"/>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8"/>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8"/>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8"/>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8"/>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8"/>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8"/>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8"/>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8"/>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8"/>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8"/>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E63EA80F-6397-02D8-5391-10A046E9BD37}"/>
              </a:ext>
            </a:extLst>
          </p:cNvPr>
          <p:cNvSpPr>
            <a:spLocks noGrp="1"/>
          </p:cNvSpPr>
          <p:nvPr>
            <p:ph type="subTitle" idx="1"/>
          </p:nvPr>
        </p:nvSpPr>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OUR TEAM</a:t>
            </a:r>
            <a:endParaRPr dirty="0"/>
          </a:p>
        </p:txBody>
      </p:sp>
      <p:sp>
        <p:nvSpPr>
          <p:cNvPr id="227" name="Google Shape;227;p21"/>
          <p:cNvSpPr txBox="1">
            <a:spLocks noGrp="1"/>
          </p:cNvSpPr>
          <p:nvPr>
            <p:ph type="ctrTitle" idx="16"/>
          </p:nvPr>
        </p:nvSpPr>
        <p:spPr>
          <a:xfrm>
            <a:off x="571926" y="2441979"/>
            <a:ext cx="2661048" cy="18829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000" dirty="0"/>
              <a:t>SHREYA CHOPRA</a:t>
            </a:r>
            <a:endParaRPr sz="2000" dirty="0"/>
          </a:p>
        </p:txBody>
      </p:sp>
      <p:sp>
        <p:nvSpPr>
          <p:cNvPr id="230" name="Google Shape;230;p21"/>
          <p:cNvSpPr txBox="1">
            <a:spLocks noGrp="1"/>
          </p:cNvSpPr>
          <p:nvPr>
            <p:ph type="ctrTitle" idx="19"/>
          </p:nvPr>
        </p:nvSpPr>
        <p:spPr>
          <a:xfrm>
            <a:off x="6233681" y="244197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sz="2000" dirty="0"/>
              <a:t>KUNAL DEMLA</a:t>
            </a:r>
            <a:endParaRPr sz="2000" dirty="0"/>
          </a:p>
        </p:txBody>
      </p:sp>
      <p:grpSp>
        <p:nvGrpSpPr>
          <p:cNvPr id="234" name="Google Shape;234;p21"/>
          <p:cNvGrpSpPr/>
          <p:nvPr/>
        </p:nvGrpSpPr>
        <p:grpSpPr>
          <a:xfrm>
            <a:off x="3391526" y="2204156"/>
            <a:ext cx="428915" cy="426116"/>
            <a:chOff x="6226275" y="3911538"/>
            <a:chExt cx="900325" cy="894450"/>
          </a:xfrm>
        </p:grpSpPr>
        <p:sp>
          <p:nvSpPr>
            <p:cNvPr id="235" name="Google Shape;235;p21"/>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1"/>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1"/>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3" name="Google Shape;253;p21"/>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grpSp>
        <p:nvGrpSpPr>
          <p:cNvPr id="34" name="Google Shape;9542;p55">
            <a:extLst>
              <a:ext uri="{FF2B5EF4-FFF2-40B4-BE49-F238E27FC236}">
                <a16:creationId xmlns:a16="http://schemas.microsoft.com/office/drawing/2014/main" id="{3FA6D0FA-2262-DE43-1E2D-B8A5074D772E}"/>
              </a:ext>
            </a:extLst>
          </p:cNvPr>
          <p:cNvGrpSpPr/>
          <p:nvPr/>
        </p:nvGrpSpPr>
        <p:grpSpPr>
          <a:xfrm>
            <a:off x="3694589" y="2630272"/>
            <a:ext cx="1769661" cy="1769661"/>
            <a:chOff x="3497300" y="3227275"/>
            <a:chExt cx="296175" cy="296175"/>
          </a:xfrm>
          <a:solidFill>
            <a:schemeClr val="accent1"/>
          </a:solidFill>
        </p:grpSpPr>
        <p:sp>
          <p:nvSpPr>
            <p:cNvPr id="35" name="Google Shape;9543;p55">
              <a:extLst>
                <a:ext uri="{FF2B5EF4-FFF2-40B4-BE49-F238E27FC236}">
                  <a16:creationId xmlns:a16="http://schemas.microsoft.com/office/drawing/2014/main" id="{B37752AE-2FB5-E5EA-6A05-87842619503C}"/>
                </a:ext>
              </a:extLst>
            </p:cNvPr>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544;p55">
              <a:extLst>
                <a:ext uri="{FF2B5EF4-FFF2-40B4-BE49-F238E27FC236}">
                  <a16:creationId xmlns:a16="http://schemas.microsoft.com/office/drawing/2014/main" id="{96E7AE3B-5D85-B0AB-8B9F-084C9731231D}"/>
                </a:ext>
              </a:extLst>
            </p:cNvPr>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545;p55">
              <a:extLst>
                <a:ext uri="{FF2B5EF4-FFF2-40B4-BE49-F238E27FC236}">
                  <a16:creationId xmlns:a16="http://schemas.microsoft.com/office/drawing/2014/main" id="{A11A357F-CE25-A521-EDF6-3BB856ED388C}"/>
                </a:ext>
              </a:extLst>
            </p:cNvPr>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546;p55">
              <a:extLst>
                <a:ext uri="{FF2B5EF4-FFF2-40B4-BE49-F238E27FC236}">
                  <a16:creationId xmlns:a16="http://schemas.microsoft.com/office/drawing/2014/main" id="{3DC4B9B5-68EC-AEBB-A6A3-D27D5486E9EE}"/>
                </a:ext>
              </a:extLst>
            </p:cNvPr>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47;p55">
              <a:extLst>
                <a:ext uri="{FF2B5EF4-FFF2-40B4-BE49-F238E27FC236}">
                  <a16:creationId xmlns:a16="http://schemas.microsoft.com/office/drawing/2014/main" id="{95AD81D6-ABB4-D2E9-74F1-2252730BF4A7}"/>
                </a:ext>
              </a:extLst>
            </p:cNvPr>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548;p55">
              <a:extLst>
                <a:ext uri="{FF2B5EF4-FFF2-40B4-BE49-F238E27FC236}">
                  <a16:creationId xmlns:a16="http://schemas.microsoft.com/office/drawing/2014/main" id="{7B1DDA84-0D5F-FD43-39C2-342DD5F3385F}"/>
                </a:ext>
              </a:extLst>
            </p:cNvPr>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549;p55">
              <a:extLst>
                <a:ext uri="{FF2B5EF4-FFF2-40B4-BE49-F238E27FC236}">
                  <a16:creationId xmlns:a16="http://schemas.microsoft.com/office/drawing/2014/main" id="{458A9241-9EC8-8F1B-0858-6DACEE01BF59}"/>
                </a:ext>
              </a:extLst>
            </p:cNvPr>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550;p55">
              <a:extLst>
                <a:ext uri="{FF2B5EF4-FFF2-40B4-BE49-F238E27FC236}">
                  <a16:creationId xmlns:a16="http://schemas.microsoft.com/office/drawing/2014/main" id="{1B580D85-41F3-D539-62AE-A7AAB1BDD1EA}"/>
                </a:ext>
              </a:extLst>
            </p:cNvPr>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6394;p48">
            <a:extLst>
              <a:ext uri="{FF2B5EF4-FFF2-40B4-BE49-F238E27FC236}">
                <a16:creationId xmlns:a16="http://schemas.microsoft.com/office/drawing/2014/main" id="{DABFFCA9-C363-6059-EBFC-4B1FAEF6C765}"/>
              </a:ext>
            </a:extLst>
          </p:cNvPr>
          <p:cNvGrpSpPr/>
          <p:nvPr/>
        </p:nvGrpSpPr>
        <p:grpSpPr>
          <a:xfrm>
            <a:off x="5782729" y="2162755"/>
            <a:ext cx="322213" cy="382840"/>
            <a:chOff x="-48233050" y="3569725"/>
            <a:chExt cx="252050" cy="299475"/>
          </a:xfrm>
          <a:solidFill>
            <a:schemeClr val="accent1"/>
          </a:solidFill>
        </p:grpSpPr>
        <p:sp>
          <p:nvSpPr>
            <p:cNvPr id="44" name="Google Shape;6395;p48">
              <a:extLst>
                <a:ext uri="{FF2B5EF4-FFF2-40B4-BE49-F238E27FC236}">
                  <a16:creationId xmlns:a16="http://schemas.microsoft.com/office/drawing/2014/main" id="{FE1E71E0-422F-158C-B5FA-5FAAB801FC6F}"/>
                </a:ext>
              </a:extLst>
            </p:cNvPr>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396;p48">
              <a:extLst>
                <a:ext uri="{FF2B5EF4-FFF2-40B4-BE49-F238E27FC236}">
                  <a16:creationId xmlns:a16="http://schemas.microsoft.com/office/drawing/2014/main" id="{B8109E1E-6492-2210-F205-E62275C31098}"/>
                </a:ext>
              </a:extLst>
            </p:cNvPr>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397;p48">
              <a:extLst>
                <a:ext uri="{FF2B5EF4-FFF2-40B4-BE49-F238E27FC236}">
                  <a16:creationId xmlns:a16="http://schemas.microsoft.com/office/drawing/2014/main" id="{C0C3D80E-65F8-3B9A-E9FC-107BEF2D5CF9}"/>
                </a:ext>
              </a:extLst>
            </p:cNvPr>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214;p21">
            <a:extLst>
              <a:ext uri="{FF2B5EF4-FFF2-40B4-BE49-F238E27FC236}">
                <a16:creationId xmlns:a16="http://schemas.microsoft.com/office/drawing/2014/main" id="{6A75A2EF-A745-7D8C-9EBE-6CA78717C5EC}"/>
              </a:ext>
            </a:extLst>
          </p:cNvPr>
          <p:cNvSpPr txBox="1">
            <a:spLocks/>
          </p:cNvSpPr>
          <p:nvPr/>
        </p:nvSpPr>
        <p:spPr>
          <a:xfrm>
            <a:off x="314414" y="4419599"/>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en-IN" sz="2000" dirty="0"/>
              <a:t>SINISTER REWIND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ctrTitle"/>
          </p:nvPr>
        </p:nvSpPr>
        <p:spPr>
          <a:xfrm>
            <a:off x="4722747" y="1506912"/>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dirty="0"/>
              <a:t>THE PROBLEM</a:t>
            </a:r>
            <a:endParaRPr sz="3000" dirty="0"/>
          </a:p>
        </p:txBody>
      </p:sp>
      <p:sp>
        <p:nvSpPr>
          <p:cNvPr id="259" name="Google Shape;259;p22"/>
          <p:cNvSpPr txBox="1">
            <a:spLocks noGrp="1"/>
          </p:cNvSpPr>
          <p:nvPr>
            <p:ph type="subTitle" idx="1"/>
          </p:nvPr>
        </p:nvSpPr>
        <p:spPr>
          <a:xfrm>
            <a:off x="4722747" y="2113512"/>
            <a:ext cx="4206568" cy="1420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dirty="0"/>
              <a:t>Damage assessment is essential for evacuation and restoration plans in a natural disaster. Decisiveness and precision are required to perform tasks at their maximum efficiency. The analysis plays a vital role in the evacuation of survivors. The information further helps conserve significant buildings and resources that can be retrieved from the destroyed site. Natural disasters cause significant damage to transportation and</a:t>
            </a:r>
          </a:p>
          <a:p>
            <a:pPr marL="0" lvl="0" indent="0" algn="just" rtl="0">
              <a:spcBef>
                <a:spcPts val="0"/>
              </a:spcBef>
              <a:spcAft>
                <a:spcPts val="0"/>
              </a:spcAft>
              <a:buClr>
                <a:schemeClr val="dk1"/>
              </a:buClr>
              <a:buSzPts val="1100"/>
              <a:buFont typeface="Arial"/>
              <a:buNone/>
            </a:pPr>
            <a:r>
              <a:rPr lang="en-US" dirty="0"/>
              <a:t>communication networks, making it difficult for assessment teams to reach affected areas. Furthermore, gathering accurate and reliable data during a disaster can be challenging, especially in areas where data-collecting bodies have also been</a:t>
            </a:r>
          </a:p>
          <a:p>
            <a:pPr marL="0" lvl="0" indent="0" algn="just" rtl="0">
              <a:spcBef>
                <a:spcPts val="0"/>
              </a:spcBef>
              <a:spcAft>
                <a:spcPts val="0"/>
              </a:spcAft>
              <a:buClr>
                <a:schemeClr val="dk1"/>
              </a:buClr>
              <a:buSzPts val="1100"/>
              <a:buFont typeface="Arial"/>
              <a:buNone/>
            </a:pPr>
            <a:r>
              <a:rPr lang="en-US" dirty="0"/>
              <a:t>damaged. In case of a disaster, different organizations and countries may use other methods for disaster assessment, making it difficult to compare results and coordinate</a:t>
            </a:r>
          </a:p>
          <a:p>
            <a:pPr marL="0" lvl="0" indent="0" algn="just" rtl="0">
              <a:spcBef>
                <a:spcPts val="0"/>
              </a:spcBef>
              <a:spcAft>
                <a:spcPts val="0"/>
              </a:spcAft>
              <a:buClr>
                <a:schemeClr val="dk1"/>
              </a:buClr>
              <a:buSzPts val="1100"/>
              <a:buFont typeface="Arial"/>
              <a:buNone/>
            </a:pPr>
            <a:r>
              <a:rPr lang="en-US" dirty="0"/>
              <a:t>a response. These restraints provide an opportunity to present and build a more efficient system for disaster assessment.</a:t>
            </a:r>
          </a:p>
        </p:txBody>
      </p:sp>
      <p:cxnSp>
        <p:nvCxnSpPr>
          <p:cNvPr id="260" name="Google Shape;260;p22"/>
          <p:cNvCxnSpPr/>
          <p:nvPr/>
        </p:nvCxnSpPr>
        <p:spPr>
          <a:xfrm>
            <a:off x="4786945" y="2046536"/>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1" name="Google Shape;261;p22"/>
          <p:cNvGrpSpPr/>
          <p:nvPr/>
        </p:nvGrpSpPr>
        <p:grpSpPr>
          <a:xfrm>
            <a:off x="1110251" y="1395327"/>
            <a:ext cx="2342144" cy="1664528"/>
            <a:chOff x="160325" y="221250"/>
            <a:chExt cx="7199950" cy="5116900"/>
          </a:xfrm>
        </p:grpSpPr>
        <p:sp>
          <p:nvSpPr>
            <p:cNvPr id="262" name="Google Shape;262;p22"/>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22"/>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48FFD5"/>
                </a:solidFill>
                <a:latin typeface="Impact"/>
                <a:ea typeface="Impact"/>
                <a:cs typeface="Impact"/>
                <a:sym typeface="Impact"/>
              </a:rPr>
              <a:t>CHALLENGES</a:t>
            </a:r>
            <a:endParaRPr dirty="0">
              <a:solidFill>
                <a:srgbClr val="48FFD5"/>
              </a:solidFill>
              <a:latin typeface="Impact"/>
              <a:ea typeface="Impact"/>
              <a:cs typeface="Impact"/>
              <a:sym typeface="Impac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FFFFF"/>
                </a:solidFill>
              </a:rPr>
              <a:t>OUR SOLUTION</a:t>
            </a:r>
            <a:endParaRPr dirty="0">
              <a:solidFill>
                <a:srgbClr val="FFFFFF"/>
              </a:solidFill>
            </a:endParaRPr>
          </a:p>
        </p:txBody>
      </p:sp>
      <p:sp>
        <p:nvSpPr>
          <p:cNvPr id="293" name="Google Shape;293;p24"/>
          <p:cNvSpPr txBox="1">
            <a:spLocks noGrp="1"/>
          </p:cNvSpPr>
          <p:nvPr>
            <p:ph type="subTitle" idx="1"/>
          </p:nvPr>
        </p:nvSpPr>
        <p:spPr>
          <a:xfrm>
            <a:off x="4893700" y="2446540"/>
            <a:ext cx="4111152"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FFFFF"/>
                </a:solidFill>
              </a:rPr>
              <a:t>We have built a disaster assessment system for drones that lets the relief team control the drone and capture images. These images are encrypted and saved on a microcontroller attached to the drone. The encrypted images will be decrypted when the microcontroller comes back to the base station where super resolution will be applied on the decrypted images for image quality enhancement. Finally, a disaster assessment report will be generated for the images to indicate the extent of the damage to the structures.</a:t>
            </a:r>
            <a:endParaRPr dirty="0">
              <a:solidFill>
                <a:srgbClr val="FFFFFF"/>
              </a:solidFill>
            </a:endParaRPr>
          </a:p>
        </p:txBody>
      </p:sp>
      <p:cxnSp>
        <p:nvCxnSpPr>
          <p:cNvPr id="294" name="Google Shape;294;p24"/>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5" name="Google Shape;295;p24"/>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4"/>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4"/>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4"/>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4"/>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4"/>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4"/>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4"/>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4"/>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4"/>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4"/>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4"/>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4"/>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4"/>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4"/>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4"/>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4"/>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4"/>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4"/>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4"/>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4"/>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4"/>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4"/>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4"/>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4"/>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4"/>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4"/>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4"/>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24"/>
          <p:cNvGrpSpPr/>
          <p:nvPr/>
        </p:nvGrpSpPr>
        <p:grpSpPr>
          <a:xfrm>
            <a:off x="2624430" y="1068391"/>
            <a:ext cx="373819" cy="412843"/>
            <a:chOff x="3040350" y="1113200"/>
            <a:chExt cx="1704600" cy="1882550"/>
          </a:xfrm>
        </p:grpSpPr>
        <p:sp>
          <p:nvSpPr>
            <p:cNvPr id="343" name="Google Shape;343;p24"/>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4" name="Google Shape;344;p24"/>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5" name="Google Shape;345;p24"/>
          <p:cNvGrpSpPr/>
          <p:nvPr/>
        </p:nvGrpSpPr>
        <p:grpSpPr>
          <a:xfrm>
            <a:off x="3390291" y="1782576"/>
            <a:ext cx="406573" cy="402537"/>
            <a:chOff x="462200" y="569000"/>
            <a:chExt cx="1901650" cy="1882775"/>
          </a:xfrm>
        </p:grpSpPr>
        <p:sp>
          <p:nvSpPr>
            <p:cNvPr id="346" name="Google Shape;346;p24"/>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4"/>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4"/>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4"/>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24"/>
          <p:cNvGrpSpPr/>
          <p:nvPr/>
        </p:nvGrpSpPr>
        <p:grpSpPr>
          <a:xfrm>
            <a:off x="3208667" y="3620568"/>
            <a:ext cx="372185" cy="370679"/>
            <a:chOff x="4991125" y="2436850"/>
            <a:chExt cx="1890225" cy="1882575"/>
          </a:xfrm>
        </p:grpSpPr>
        <p:sp>
          <p:nvSpPr>
            <p:cNvPr id="351" name="Google Shape;351;p24"/>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4"/>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4"/>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4"/>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24"/>
          <p:cNvGrpSpPr/>
          <p:nvPr/>
        </p:nvGrpSpPr>
        <p:grpSpPr>
          <a:xfrm>
            <a:off x="1112845" y="3454559"/>
            <a:ext cx="372245" cy="369356"/>
            <a:chOff x="5249675" y="238125"/>
            <a:chExt cx="1897275" cy="1882550"/>
          </a:xfrm>
        </p:grpSpPr>
        <p:sp>
          <p:nvSpPr>
            <p:cNvPr id="356" name="Google Shape;356;p24"/>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4"/>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4"/>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4"/>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4"/>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24"/>
          <p:cNvGrpSpPr/>
          <p:nvPr/>
        </p:nvGrpSpPr>
        <p:grpSpPr>
          <a:xfrm>
            <a:off x="1126337" y="1869842"/>
            <a:ext cx="357689" cy="347177"/>
            <a:chOff x="2652075" y="3639925"/>
            <a:chExt cx="1882575" cy="1827250"/>
          </a:xfrm>
        </p:grpSpPr>
        <p:sp>
          <p:nvSpPr>
            <p:cNvPr id="362" name="Google Shape;362;p24"/>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4"/>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4"/>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4"/>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4"/>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4"/>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93;p24">
            <a:extLst>
              <a:ext uri="{FF2B5EF4-FFF2-40B4-BE49-F238E27FC236}">
                <a16:creationId xmlns:a16="http://schemas.microsoft.com/office/drawing/2014/main" id="{E95E4DEE-1E1C-2837-5BC4-A709D6567737}"/>
              </a:ext>
            </a:extLst>
          </p:cNvPr>
          <p:cNvSpPr txBox="1">
            <a:spLocks/>
          </p:cNvSpPr>
          <p:nvPr/>
        </p:nvSpPr>
        <p:spPr>
          <a:xfrm>
            <a:off x="4893700" y="2451073"/>
            <a:ext cx="4111152" cy="142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2pPr>
            <a:lvl3pPr marL="1371600" marR="0" lvl="2"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3pPr>
            <a:lvl4pPr marL="1828800" marR="0" lvl="3"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4pPr>
            <a:lvl5pPr marL="2286000" marR="0" lvl="4"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5pPr>
            <a:lvl6pPr marL="2743200" marR="0" lvl="5"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6pPr>
            <a:lvl7pPr marL="3200400" marR="0" lvl="6"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7pPr>
            <a:lvl8pPr marL="3657600" marR="0" lvl="7"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8pPr>
            <a:lvl9pPr marL="4114800" marR="0" lvl="8"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9pPr>
          </a:lstStyle>
          <a:p>
            <a:pPr marL="0" indent="0"/>
            <a:r>
              <a:rPr lang="en-US"/>
              <a:t>We have built a disaster assessment system for drones that lets the relief team control the drone and capture images. These images are encrypted and saved on a microcontroller attached to the drone. The encrypted images will be decrypted when the microcontroller comes back to the base station where super resolution will be applied on the decrypted images for image quality enhancement. Finally, a disaster assessment report will be generated for the images to indicate the extent of the damage to the structures.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FEATURES</a:t>
            </a:r>
            <a:endParaRPr dirty="0"/>
          </a:p>
        </p:txBody>
      </p:sp>
      <p:sp>
        <p:nvSpPr>
          <p:cNvPr id="272" name="Google Shape;272;p23"/>
          <p:cNvSpPr txBox="1">
            <a:spLocks noGrp="1"/>
          </p:cNvSpPr>
          <p:nvPr>
            <p:ph type="subTitle" idx="1"/>
          </p:nvPr>
        </p:nvSpPr>
        <p:spPr>
          <a:xfrm>
            <a:off x="354780"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The drone’s movement can be controlled in real time </a:t>
            </a:r>
            <a:endParaRPr dirty="0"/>
          </a:p>
        </p:txBody>
      </p:sp>
      <p:sp>
        <p:nvSpPr>
          <p:cNvPr id="273" name="Google Shape;273;p23"/>
          <p:cNvSpPr txBox="1">
            <a:spLocks noGrp="1"/>
          </p:cNvSpPr>
          <p:nvPr>
            <p:ph type="subTitle" idx="2"/>
          </p:nvPr>
        </p:nvSpPr>
        <p:spPr>
          <a:xfrm>
            <a:off x="4690121" y="3346682"/>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To enhance image quality for better assessment</a:t>
            </a:r>
            <a:endParaRPr dirty="0"/>
          </a:p>
        </p:txBody>
      </p:sp>
      <p:sp>
        <p:nvSpPr>
          <p:cNvPr id="274" name="Google Shape;274;p23"/>
          <p:cNvSpPr txBox="1">
            <a:spLocks noGrp="1"/>
          </p:cNvSpPr>
          <p:nvPr>
            <p:ph type="subTitle" idx="3"/>
          </p:nvPr>
        </p:nvSpPr>
        <p:spPr>
          <a:xfrm>
            <a:off x="256448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The images will be encrypted on the microcontroller</a:t>
            </a:r>
            <a:endParaRPr dirty="0"/>
          </a:p>
        </p:txBody>
      </p:sp>
      <p:sp>
        <p:nvSpPr>
          <p:cNvPr id="275" name="Google Shape;275;p23"/>
          <p:cNvSpPr txBox="1">
            <a:spLocks noGrp="1"/>
          </p:cNvSpPr>
          <p:nvPr>
            <p:ph type="ctrTitle"/>
          </p:nvPr>
        </p:nvSpPr>
        <p:spPr>
          <a:xfrm>
            <a:off x="261480"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REAL TIME CONTROL</a:t>
            </a:r>
            <a:endParaRPr dirty="0"/>
          </a:p>
        </p:txBody>
      </p:sp>
      <p:sp>
        <p:nvSpPr>
          <p:cNvPr id="276" name="Google Shape;276;p23"/>
          <p:cNvSpPr txBox="1">
            <a:spLocks noGrp="1"/>
          </p:cNvSpPr>
          <p:nvPr>
            <p:ph type="ctrTitle" idx="4"/>
          </p:nvPr>
        </p:nvSpPr>
        <p:spPr>
          <a:xfrm>
            <a:off x="4596821" y="3281107"/>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SUPER RESOLUTION</a:t>
            </a:r>
            <a:endParaRPr dirty="0"/>
          </a:p>
        </p:txBody>
      </p:sp>
      <p:sp>
        <p:nvSpPr>
          <p:cNvPr id="277" name="Google Shape;277;p23"/>
          <p:cNvSpPr txBox="1">
            <a:spLocks noGrp="1"/>
          </p:cNvSpPr>
          <p:nvPr>
            <p:ph type="ctrTitle" idx="5"/>
          </p:nvPr>
        </p:nvSpPr>
        <p:spPr>
          <a:xfrm>
            <a:off x="247118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ENCRYPTION</a:t>
            </a:r>
            <a:endParaRPr dirty="0"/>
          </a:p>
        </p:txBody>
      </p:sp>
      <p:sp>
        <p:nvSpPr>
          <p:cNvPr id="278" name="Google Shape;278;p23"/>
          <p:cNvSpPr/>
          <p:nvPr/>
        </p:nvSpPr>
        <p:spPr>
          <a:xfrm>
            <a:off x="801994"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23"/>
          <p:cNvGrpSpPr/>
          <p:nvPr/>
        </p:nvGrpSpPr>
        <p:grpSpPr>
          <a:xfrm>
            <a:off x="3011692" y="2083606"/>
            <a:ext cx="994978" cy="830447"/>
            <a:chOff x="6666900" y="628300"/>
            <a:chExt cx="5236725" cy="4370775"/>
          </a:xfrm>
        </p:grpSpPr>
        <p:sp>
          <p:nvSpPr>
            <p:cNvPr id="280" name="Google Shape;280;p23"/>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23"/>
          <p:cNvGrpSpPr/>
          <p:nvPr/>
        </p:nvGrpSpPr>
        <p:grpSpPr>
          <a:xfrm>
            <a:off x="5133405" y="2083606"/>
            <a:ext cx="1002833" cy="837003"/>
            <a:chOff x="12618250" y="628300"/>
            <a:chExt cx="5236725" cy="4370775"/>
          </a:xfrm>
        </p:grpSpPr>
        <p:sp>
          <p:nvSpPr>
            <p:cNvPr id="284" name="Google Shape;284;p23"/>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23"/>
          <p:cNvSpPr/>
          <p:nvPr/>
        </p:nvSpPr>
        <p:spPr>
          <a:xfrm>
            <a:off x="1143849" y="222185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2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 name="Google Shape;273;p23">
            <a:extLst>
              <a:ext uri="{FF2B5EF4-FFF2-40B4-BE49-F238E27FC236}">
                <a16:creationId xmlns:a16="http://schemas.microsoft.com/office/drawing/2014/main" id="{BFB152A6-A6EF-37EB-B22A-FD5F2CC8D839}"/>
              </a:ext>
            </a:extLst>
          </p:cNvPr>
          <p:cNvSpPr txBox="1">
            <a:spLocks/>
          </p:cNvSpPr>
          <p:nvPr/>
        </p:nvSpPr>
        <p:spPr>
          <a:xfrm>
            <a:off x="6845619" y="3346682"/>
            <a:ext cx="1889400" cy="50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9pPr>
          </a:lstStyle>
          <a:p>
            <a:pPr marL="0" indent="0"/>
            <a:r>
              <a:rPr lang="en-US" dirty="0"/>
              <a:t>Indicating the extent of damage to buildings and structures</a:t>
            </a:r>
          </a:p>
        </p:txBody>
      </p:sp>
      <p:sp>
        <p:nvSpPr>
          <p:cNvPr id="4" name="Google Shape;284;p23">
            <a:extLst>
              <a:ext uri="{FF2B5EF4-FFF2-40B4-BE49-F238E27FC236}">
                <a16:creationId xmlns:a16="http://schemas.microsoft.com/office/drawing/2014/main" id="{60155A9A-2C04-BC1D-0D7D-CE7691B986FB}"/>
              </a:ext>
            </a:extLst>
          </p:cNvPr>
          <p:cNvSpPr/>
          <p:nvPr/>
        </p:nvSpPr>
        <p:spPr>
          <a:xfrm>
            <a:off x="7288903" y="2083606"/>
            <a:ext cx="1002833" cy="837003"/>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6;p23">
            <a:extLst>
              <a:ext uri="{FF2B5EF4-FFF2-40B4-BE49-F238E27FC236}">
                <a16:creationId xmlns:a16="http://schemas.microsoft.com/office/drawing/2014/main" id="{C1BE40AE-04F7-BE46-2BD3-DA6ABEC5BE9B}"/>
              </a:ext>
            </a:extLst>
          </p:cNvPr>
          <p:cNvSpPr txBox="1">
            <a:spLocks/>
          </p:cNvSpPr>
          <p:nvPr/>
        </p:nvSpPr>
        <p:spPr>
          <a:xfrm>
            <a:off x="6765418" y="3274550"/>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r>
              <a:rPr lang="en-US" dirty="0"/>
              <a:t>A</a:t>
            </a:r>
            <a:r>
              <a:rPr lang="en-IN" dirty="0"/>
              <a:t>NALYSIS REPORT</a:t>
            </a:r>
          </a:p>
        </p:txBody>
      </p:sp>
      <p:grpSp>
        <p:nvGrpSpPr>
          <p:cNvPr id="7" name="Google Shape;5392;p46">
            <a:extLst>
              <a:ext uri="{FF2B5EF4-FFF2-40B4-BE49-F238E27FC236}">
                <a16:creationId xmlns:a16="http://schemas.microsoft.com/office/drawing/2014/main" id="{AB9ACEC2-F6C8-C0EA-C9B5-F4A31D282471}"/>
              </a:ext>
            </a:extLst>
          </p:cNvPr>
          <p:cNvGrpSpPr/>
          <p:nvPr/>
        </p:nvGrpSpPr>
        <p:grpSpPr>
          <a:xfrm>
            <a:off x="7616035" y="2258528"/>
            <a:ext cx="348568" cy="341633"/>
            <a:chOff x="-60988625" y="3740800"/>
            <a:chExt cx="316650" cy="310350"/>
          </a:xfrm>
          <a:solidFill>
            <a:schemeClr val="accent3"/>
          </a:solidFill>
        </p:grpSpPr>
        <p:sp>
          <p:nvSpPr>
            <p:cNvPr id="8" name="Google Shape;5393;p46">
              <a:extLst>
                <a:ext uri="{FF2B5EF4-FFF2-40B4-BE49-F238E27FC236}">
                  <a16:creationId xmlns:a16="http://schemas.microsoft.com/office/drawing/2014/main" id="{58EF0753-7506-29DE-3519-83C979155BC4}"/>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394;p46">
              <a:extLst>
                <a:ext uri="{FF2B5EF4-FFF2-40B4-BE49-F238E27FC236}">
                  <a16:creationId xmlns:a16="http://schemas.microsoft.com/office/drawing/2014/main" id="{850C40ED-FA66-B37C-0DB7-6CF519F2CAB5}"/>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395;p46">
              <a:extLst>
                <a:ext uri="{FF2B5EF4-FFF2-40B4-BE49-F238E27FC236}">
                  <a16:creationId xmlns:a16="http://schemas.microsoft.com/office/drawing/2014/main" id="{B2BA3A24-1012-495D-F6E1-18B8BD9CEFED}"/>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DRONE CONTROL</a:t>
            </a:r>
            <a:endParaRPr dirty="0"/>
          </a:p>
        </p:txBody>
      </p:sp>
      <p:cxnSp>
        <p:nvCxnSpPr>
          <p:cNvPr id="742" name="Google Shape;742;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 name="Google Shape;293;p24">
            <a:extLst>
              <a:ext uri="{FF2B5EF4-FFF2-40B4-BE49-F238E27FC236}">
                <a16:creationId xmlns:a16="http://schemas.microsoft.com/office/drawing/2014/main" id="{CEA9B9B6-4E3F-3DD6-C8E7-3A9CFE1540B5}"/>
              </a:ext>
            </a:extLst>
          </p:cNvPr>
          <p:cNvSpPr txBox="1">
            <a:spLocks/>
          </p:cNvSpPr>
          <p:nvPr/>
        </p:nvSpPr>
        <p:spPr>
          <a:xfrm>
            <a:off x="584093" y="1326573"/>
            <a:ext cx="4111152" cy="142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2pPr>
            <a:lvl3pPr marL="1371600" marR="0" lvl="2"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3pPr>
            <a:lvl4pPr marL="1828800" marR="0" lvl="3"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4pPr>
            <a:lvl5pPr marL="2286000" marR="0" lvl="4"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5pPr>
            <a:lvl6pPr marL="2743200" marR="0" lvl="5"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6pPr>
            <a:lvl7pPr marL="3200400" marR="0" lvl="6"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7pPr>
            <a:lvl8pPr marL="3657600" marR="0" lvl="7"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8pPr>
            <a:lvl9pPr marL="4114800" marR="0" lvl="8"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9pPr>
          </a:lstStyle>
          <a:p>
            <a:pPr marL="0" indent="0"/>
            <a:r>
              <a:rPr lang="en-US" sz="1400" dirty="0"/>
              <a:t>The drone will be controlled in real time using a Jetson Nano microcontroller</a:t>
            </a:r>
          </a:p>
          <a:p>
            <a:pPr marL="0" indent="0"/>
            <a:endParaRPr lang="en-US" sz="1400" dirty="0"/>
          </a:p>
        </p:txBody>
      </p:sp>
      <p:pic>
        <p:nvPicPr>
          <p:cNvPr id="4" name="Picture 3">
            <a:extLst>
              <a:ext uri="{FF2B5EF4-FFF2-40B4-BE49-F238E27FC236}">
                <a16:creationId xmlns:a16="http://schemas.microsoft.com/office/drawing/2014/main" id="{3D288FD2-C641-A788-4F03-BA453BE5FE9B}"/>
              </a:ext>
            </a:extLst>
          </p:cNvPr>
          <p:cNvPicPr>
            <a:picLocks noChangeAspect="1"/>
          </p:cNvPicPr>
          <p:nvPr/>
        </p:nvPicPr>
        <p:blipFill>
          <a:blip r:embed="rId3"/>
          <a:stretch>
            <a:fillRect/>
          </a:stretch>
        </p:blipFill>
        <p:spPr>
          <a:xfrm>
            <a:off x="90861" y="1903156"/>
            <a:ext cx="2620211" cy="3217483"/>
          </a:xfrm>
          <a:prstGeom prst="rect">
            <a:avLst/>
          </a:prstGeom>
        </p:spPr>
      </p:pic>
      <p:sp>
        <p:nvSpPr>
          <p:cNvPr id="5" name="Google Shape;293;p24">
            <a:extLst>
              <a:ext uri="{FF2B5EF4-FFF2-40B4-BE49-F238E27FC236}">
                <a16:creationId xmlns:a16="http://schemas.microsoft.com/office/drawing/2014/main" id="{1B2068DB-35A0-BBDE-913E-5D39C6C51189}"/>
              </a:ext>
            </a:extLst>
          </p:cNvPr>
          <p:cNvSpPr txBox="1">
            <a:spLocks/>
          </p:cNvSpPr>
          <p:nvPr/>
        </p:nvSpPr>
        <p:spPr>
          <a:xfrm>
            <a:off x="4572000" y="1326573"/>
            <a:ext cx="4111152" cy="142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2pPr>
            <a:lvl3pPr marL="1371600" marR="0" lvl="2"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3pPr>
            <a:lvl4pPr marL="1828800" marR="0" lvl="3"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4pPr>
            <a:lvl5pPr marL="2286000" marR="0" lvl="4"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5pPr>
            <a:lvl6pPr marL="2743200" marR="0" lvl="5"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6pPr>
            <a:lvl7pPr marL="3200400" marR="0" lvl="6"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7pPr>
            <a:lvl8pPr marL="3657600" marR="0" lvl="7"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8pPr>
            <a:lvl9pPr marL="4114800" marR="0" lvl="8"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9pPr>
          </a:lstStyle>
          <a:p>
            <a:pPr marL="0" indent="0"/>
            <a:r>
              <a:rPr lang="en-US" sz="1400" dirty="0"/>
              <a:t>User can save images when desired and the images will be encrypted simultaneously</a:t>
            </a:r>
          </a:p>
          <a:p>
            <a:pPr marL="0" indent="0"/>
            <a:endParaRPr lang="en-US" sz="1400" dirty="0"/>
          </a:p>
        </p:txBody>
      </p:sp>
      <p:grpSp>
        <p:nvGrpSpPr>
          <p:cNvPr id="3" name="Group 2">
            <a:extLst>
              <a:ext uri="{FF2B5EF4-FFF2-40B4-BE49-F238E27FC236}">
                <a16:creationId xmlns:a16="http://schemas.microsoft.com/office/drawing/2014/main" id="{2F702555-761B-7C79-4CAF-BFC3D0150FFF}"/>
              </a:ext>
            </a:extLst>
          </p:cNvPr>
          <p:cNvGrpSpPr/>
          <p:nvPr/>
        </p:nvGrpSpPr>
        <p:grpSpPr>
          <a:xfrm>
            <a:off x="2858497" y="2036823"/>
            <a:ext cx="3498574" cy="2743200"/>
            <a:chOff x="4727050" y="2051437"/>
            <a:chExt cx="3956102" cy="2743200"/>
          </a:xfrm>
        </p:grpSpPr>
        <p:sp>
          <p:nvSpPr>
            <p:cNvPr id="7" name="Rectangle 6">
              <a:extLst>
                <a:ext uri="{FF2B5EF4-FFF2-40B4-BE49-F238E27FC236}">
                  <a16:creationId xmlns:a16="http://schemas.microsoft.com/office/drawing/2014/main" id="{BF5FCB27-A8B7-AE1A-778E-B731AECD96FC}"/>
                </a:ext>
              </a:extLst>
            </p:cNvPr>
            <p:cNvSpPr/>
            <p:nvPr/>
          </p:nvSpPr>
          <p:spPr>
            <a:xfrm>
              <a:off x="4727050" y="2051437"/>
              <a:ext cx="3956102" cy="274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7ECCCF16-AB85-10E8-D217-8741F4A7C32D}"/>
                </a:ext>
              </a:extLst>
            </p:cNvPr>
            <p:cNvSpPr/>
            <p:nvPr/>
          </p:nvSpPr>
          <p:spPr>
            <a:xfrm>
              <a:off x="6659217" y="3890140"/>
              <a:ext cx="1486894" cy="7513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SAVE</a:t>
              </a:r>
              <a:endParaRPr lang="en-IN" dirty="0">
                <a:solidFill>
                  <a:schemeClr val="bg1"/>
                </a:solidFill>
              </a:endParaRPr>
            </a:p>
          </p:txBody>
        </p:sp>
        <p:sp>
          <p:nvSpPr>
            <p:cNvPr id="9" name="Rectangle 8">
              <a:extLst>
                <a:ext uri="{FF2B5EF4-FFF2-40B4-BE49-F238E27FC236}">
                  <a16:creationId xmlns:a16="http://schemas.microsoft.com/office/drawing/2014/main" id="{99198472-860E-4572-E5F6-BC7C9EF0C242}"/>
                </a:ext>
              </a:extLst>
            </p:cNvPr>
            <p:cNvSpPr/>
            <p:nvPr/>
          </p:nvSpPr>
          <p:spPr>
            <a:xfrm>
              <a:off x="4960123" y="4058514"/>
              <a:ext cx="1486894" cy="45182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COUNT: 1</a:t>
              </a:r>
              <a:endParaRPr lang="en-IN" dirty="0">
                <a:solidFill>
                  <a:schemeClr val="tx1"/>
                </a:solidFill>
              </a:endParaRPr>
            </a:p>
          </p:txBody>
        </p:sp>
        <p:pic>
          <p:nvPicPr>
            <p:cNvPr id="1026" name="Picture 2" descr="Image">
              <a:extLst>
                <a:ext uri="{FF2B5EF4-FFF2-40B4-BE49-F238E27FC236}">
                  <a16:creationId xmlns:a16="http://schemas.microsoft.com/office/drawing/2014/main" id="{68FC8CAF-8472-7189-973B-609CB6D4F1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0123" y="2139326"/>
              <a:ext cx="1597715" cy="1597715"/>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9">
            <a:extLst>
              <a:ext uri="{FF2B5EF4-FFF2-40B4-BE49-F238E27FC236}">
                <a16:creationId xmlns:a16="http://schemas.microsoft.com/office/drawing/2014/main" id="{1CB1B387-A9E2-FECC-1B70-144996DE9A7D}"/>
              </a:ext>
            </a:extLst>
          </p:cNvPr>
          <p:cNvPicPr>
            <a:picLocks noChangeAspect="1"/>
          </p:cNvPicPr>
          <p:nvPr/>
        </p:nvPicPr>
        <p:blipFill rotWithShape="1">
          <a:blip r:embed="rId5"/>
          <a:srcRect l="24954" t="-3710" r="32915" b="3710"/>
          <a:stretch/>
        </p:blipFill>
        <p:spPr>
          <a:xfrm>
            <a:off x="6485615" y="1975996"/>
            <a:ext cx="2564327" cy="27432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ENCRYPTION</a:t>
            </a:r>
            <a:endParaRPr dirty="0"/>
          </a:p>
        </p:txBody>
      </p:sp>
      <p:cxnSp>
        <p:nvCxnSpPr>
          <p:cNvPr id="742" name="Google Shape;742;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 name="Google Shape;293;p24">
            <a:extLst>
              <a:ext uri="{FF2B5EF4-FFF2-40B4-BE49-F238E27FC236}">
                <a16:creationId xmlns:a16="http://schemas.microsoft.com/office/drawing/2014/main" id="{CEA9B9B6-4E3F-3DD6-C8E7-3A9CFE1540B5}"/>
              </a:ext>
            </a:extLst>
          </p:cNvPr>
          <p:cNvSpPr txBox="1">
            <a:spLocks/>
          </p:cNvSpPr>
          <p:nvPr/>
        </p:nvSpPr>
        <p:spPr>
          <a:xfrm>
            <a:off x="584092" y="1381622"/>
            <a:ext cx="8404857" cy="142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2pPr>
            <a:lvl3pPr marL="1371600" marR="0" lvl="2"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3pPr>
            <a:lvl4pPr marL="1828800" marR="0" lvl="3"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4pPr>
            <a:lvl5pPr marL="2286000" marR="0" lvl="4"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5pPr>
            <a:lvl6pPr marL="2743200" marR="0" lvl="5"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6pPr>
            <a:lvl7pPr marL="3200400" marR="0" lvl="6"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7pPr>
            <a:lvl8pPr marL="3657600" marR="0" lvl="7"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8pPr>
            <a:lvl9pPr marL="4114800" marR="0" lvl="8"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9pPr>
          </a:lstStyle>
          <a:p>
            <a:pPr marL="0" indent="0"/>
            <a:r>
              <a:rPr lang="en-US" sz="1600" dirty="0"/>
              <a:t>The encryption algorithm is based on Rubik’s cube and uses a Lorenz map to generate the encryption key.</a:t>
            </a:r>
          </a:p>
        </p:txBody>
      </p:sp>
      <p:pic>
        <p:nvPicPr>
          <p:cNvPr id="1026" name="Picture 2" descr="Image">
            <a:extLst>
              <a:ext uri="{FF2B5EF4-FFF2-40B4-BE49-F238E27FC236}">
                <a16:creationId xmlns:a16="http://schemas.microsoft.com/office/drawing/2014/main" id="{68FC8CAF-8472-7189-973B-609CB6D4F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346" y="2149090"/>
            <a:ext cx="2601567" cy="26015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95217B2-40D7-A969-D0AD-87FF180505DA}"/>
              </a:ext>
            </a:extLst>
          </p:cNvPr>
          <p:cNvSpPr txBox="1"/>
          <p:nvPr/>
        </p:nvSpPr>
        <p:spPr>
          <a:xfrm>
            <a:off x="612251" y="4790660"/>
            <a:ext cx="1526650" cy="307777"/>
          </a:xfrm>
          <a:prstGeom prst="rect">
            <a:avLst/>
          </a:prstGeom>
          <a:noFill/>
        </p:spPr>
        <p:txBody>
          <a:bodyPr wrap="square" rtlCol="0">
            <a:spAutoFit/>
          </a:bodyPr>
          <a:lstStyle/>
          <a:p>
            <a:r>
              <a:rPr lang="en-US" dirty="0">
                <a:solidFill>
                  <a:schemeClr val="bg1"/>
                </a:solidFill>
              </a:rPr>
              <a:t>Original Image</a:t>
            </a:r>
            <a:endParaRPr lang="en-IN" dirty="0">
              <a:solidFill>
                <a:schemeClr val="bg1"/>
              </a:solidFill>
            </a:endParaRPr>
          </a:p>
        </p:txBody>
      </p:sp>
      <p:sp>
        <p:nvSpPr>
          <p:cNvPr id="6" name="TextBox 5">
            <a:extLst>
              <a:ext uri="{FF2B5EF4-FFF2-40B4-BE49-F238E27FC236}">
                <a16:creationId xmlns:a16="http://schemas.microsoft.com/office/drawing/2014/main" id="{636053CB-1B2E-AE36-3E62-75EB21C96B2F}"/>
              </a:ext>
            </a:extLst>
          </p:cNvPr>
          <p:cNvSpPr txBox="1"/>
          <p:nvPr/>
        </p:nvSpPr>
        <p:spPr>
          <a:xfrm>
            <a:off x="5292918" y="4790661"/>
            <a:ext cx="1526650" cy="307777"/>
          </a:xfrm>
          <a:prstGeom prst="rect">
            <a:avLst/>
          </a:prstGeom>
          <a:noFill/>
        </p:spPr>
        <p:txBody>
          <a:bodyPr wrap="square" rtlCol="0">
            <a:spAutoFit/>
          </a:bodyPr>
          <a:lstStyle/>
          <a:p>
            <a:r>
              <a:rPr lang="en-US" dirty="0">
                <a:solidFill>
                  <a:schemeClr val="bg1"/>
                </a:solidFill>
              </a:rPr>
              <a:t>Encrypted Image</a:t>
            </a:r>
            <a:endParaRPr lang="en-IN" dirty="0">
              <a:solidFill>
                <a:schemeClr val="bg1"/>
              </a:solidFill>
            </a:endParaRPr>
          </a:p>
        </p:txBody>
      </p:sp>
      <p:pic>
        <p:nvPicPr>
          <p:cNvPr id="3078" name="Picture 6" descr="Image">
            <a:extLst>
              <a:ext uri="{FF2B5EF4-FFF2-40B4-BE49-F238E27FC236}">
                <a16:creationId xmlns:a16="http://schemas.microsoft.com/office/drawing/2014/main" id="{3F8C3FB8-E097-DF47-6569-5E56D2B7A7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9554" y="2149089"/>
            <a:ext cx="2601567" cy="2601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8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ENCRYPTION  EVALUATION METRICS</a:t>
            </a:r>
            <a:endParaRPr dirty="0"/>
          </a:p>
        </p:txBody>
      </p:sp>
      <p:cxnSp>
        <p:nvCxnSpPr>
          <p:cNvPr id="742" name="Google Shape;742;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5122" name="Picture 2" descr="Image">
            <a:extLst>
              <a:ext uri="{FF2B5EF4-FFF2-40B4-BE49-F238E27FC236}">
                <a16:creationId xmlns:a16="http://schemas.microsoft.com/office/drawing/2014/main" id="{0CC299C1-D162-7FB9-2866-D7A0A08DC1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7445" y="2641325"/>
            <a:ext cx="3008243" cy="225618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a:extLst>
              <a:ext uri="{FF2B5EF4-FFF2-40B4-BE49-F238E27FC236}">
                <a16:creationId xmlns:a16="http://schemas.microsoft.com/office/drawing/2014/main" id="{A855DB4E-9115-5656-9CCD-287553C7D8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0994" y="1353213"/>
            <a:ext cx="1377563" cy="103317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a:extLst>
              <a:ext uri="{FF2B5EF4-FFF2-40B4-BE49-F238E27FC236}">
                <a16:creationId xmlns:a16="http://schemas.microsoft.com/office/drawing/2014/main" id="{374EA19E-6287-18E3-617F-65A0EB50DF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0631" y="1353213"/>
            <a:ext cx="1377563" cy="103317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a:extLst>
              <a:ext uri="{FF2B5EF4-FFF2-40B4-BE49-F238E27FC236}">
                <a16:creationId xmlns:a16="http://schemas.microsoft.com/office/drawing/2014/main" id="{76FC21CD-6F80-7FCE-4E89-35971704D8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0268" y="1353213"/>
            <a:ext cx="1377563" cy="103317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a:extLst>
              <a:ext uri="{FF2B5EF4-FFF2-40B4-BE49-F238E27FC236}">
                <a16:creationId xmlns:a16="http://schemas.microsoft.com/office/drawing/2014/main" id="{A945B90F-31D8-C7AF-62E8-360EBE3AE8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285" y="2641325"/>
            <a:ext cx="3008242" cy="2256182"/>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Image">
            <a:extLst>
              <a:ext uri="{FF2B5EF4-FFF2-40B4-BE49-F238E27FC236}">
                <a16:creationId xmlns:a16="http://schemas.microsoft.com/office/drawing/2014/main" id="{88D09793-56D4-CAE8-B90E-696340FFAA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061" y="1353213"/>
            <a:ext cx="1377563" cy="1033172"/>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Image">
            <a:extLst>
              <a:ext uri="{FF2B5EF4-FFF2-40B4-BE49-F238E27FC236}">
                <a16:creationId xmlns:a16="http://schemas.microsoft.com/office/drawing/2014/main" id="{E3B94EB0-CF4C-6F52-96F8-9663049650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27698" y="1353213"/>
            <a:ext cx="1377563" cy="1033172"/>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Image">
            <a:extLst>
              <a:ext uri="{FF2B5EF4-FFF2-40B4-BE49-F238E27FC236}">
                <a16:creationId xmlns:a16="http://schemas.microsoft.com/office/drawing/2014/main" id="{9D70B498-371A-DA9B-32D3-650A7EE1D88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7335" y="1353211"/>
            <a:ext cx="1377563" cy="10331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C031B8B-1DD5-4854-582A-91C4F05D94EA}"/>
              </a:ext>
            </a:extLst>
          </p:cNvPr>
          <p:cNvSpPr txBox="1"/>
          <p:nvPr/>
        </p:nvSpPr>
        <p:spPr>
          <a:xfrm>
            <a:off x="3944704" y="4345388"/>
            <a:ext cx="1377563" cy="523220"/>
          </a:xfrm>
          <a:prstGeom prst="rect">
            <a:avLst/>
          </a:prstGeom>
          <a:noFill/>
        </p:spPr>
        <p:txBody>
          <a:bodyPr wrap="square" rtlCol="0">
            <a:spAutoFit/>
          </a:bodyPr>
          <a:lstStyle/>
          <a:p>
            <a:r>
              <a:rPr lang="en-US" dirty="0">
                <a:solidFill>
                  <a:schemeClr val="bg1"/>
                </a:solidFill>
              </a:rPr>
              <a:t>Average NPCR=99.75</a:t>
            </a:r>
            <a:endParaRPr lang="en-IN" dirty="0">
              <a:solidFill>
                <a:schemeClr val="bg1"/>
              </a:solidFill>
            </a:endParaRPr>
          </a:p>
        </p:txBody>
      </p:sp>
      <p:sp>
        <p:nvSpPr>
          <p:cNvPr id="5" name="TextBox 4">
            <a:extLst>
              <a:ext uri="{FF2B5EF4-FFF2-40B4-BE49-F238E27FC236}">
                <a16:creationId xmlns:a16="http://schemas.microsoft.com/office/drawing/2014/main" id="{1A46C4C6-93B0-5A73-1C79-7EA5D79FD84B}"/>
              </a:ext>
            </a:extLst>
          </p:cNvPr>
          <p:cNvSpPr txBox="1"/>
          <p:nvPr/>
        </p:nvSpPr>
        <p:spPr>
          <a:xfrm>
            <a:off x="3883218" y="2757116"/>
            <a:ext cx="1377563" cy="523220"/>
          </a:xfrm>
          <a:prstGeom prst="rect">
            <a:avLst/>
          </a:prstGeom>
          <a:noFill/>
        </p:spPr>
        <p:txBody>
          <a:bodyPr wrap="square" rtlCol="0">
            <a:spAutoFit/>
          </a:bodyPr>
          <a:lstStyle/>
          <a:p>
            <a:r>
              <a:rPr lang="en-US" dirty="0">
                <a:solidFill>
                  <a:schemeClr val="bg1"/>
                </a:solidFill>
              </a:rPr>
              <a:t>Average UACI=49.84</a:t>
            </a:r>
            <a:endParaRPr lang="en-IN" dirty="0">
              <a:solidFill>
                <a:schemeClr val="bg1"/>
              </a:solidFill>
            </a:endParaRPr>
          </a:p>
        </p:txBody>
      </p:sp>
    </p:spTree>
    <p:extLst>
      <p:ext uri="{BB962C8B-B14F-4D97-AF65-F5344CB8AC3E}">
        <p14:creationId xmlns:p14="http://schemas.microsoft.com/office/powerpoint/2010/main" val="1030762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SUPER RESOLUTION</a:t>
            </a:r>
            <a:endParaRPr dirty="0"/>
          </a:p>
        </p:txBody>
      </p:sp>
      <p:cxnSp>
        <p:nvCxnSpPr>
          <p:cNvPr id="742" name="Google Shape;742;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 name="Google Shape;293;p24">
            <a:extLst>
              <a:ext uri="{FF2B5EF4-FFF2-40B4-BE49-F238E27FC236}">
                <a16:creationId xmlns:a16="http://schemas.microsoft.com/office/drawing/2014/main" id="{CEA9B9B6-4E3F-3DD6-C8E7-3A9CFE1540B5}"/>
              </a:ext>
            </a:extLst>
          </p:cNvPr>
          <p:cNvSpPr txBox="1">
            <a:spLocks/>
          </p:cNvSpPr>
          <p:nvPr/>
        </p:nvSpPr>
        <p:spPr>
          <a:xfrm>
            <a:off x="584093" y="1381622"/>
            <a:ext cx="8051024" cy="142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2pPr>
            <a:lvl3pPr marL="1371600" marR="0" lvl="2"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3pPr>
            <a:lvl4pPr marL="1828800" marR="0" lvl="3"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4pPr>
            <a:lvl5pPr marL="2286000" marR="0" lvl="4"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5pPr>
            <a:lvl6pPr marL="2743200" marR="0" lvl="5"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6pPr>
            <a:lvl7pPr marL="3200400" marR="0" lvl="6"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7pPr>
            <a:lvl8pPr marL="3657600" marR="0" lvl="7"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8pPr>
            <a:lvl9pPr marL="4114800" marR="0" lvl="8"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9pPr>
          </a:lstStyle>
          <a:p>
            <a:pPr marL="0" indent="0"/>
            <a:r>
              <a:rPr lang="en-US" dirty="0"/>
              <a:t>The super resolution algorithm is based on GAN and RRDN. The image’s resolution changes to 4 times the original resolution.</a:t>
            </a:r>
          </a:p>
        </p:txBody>
      </p:sp>
      <p:sp>
        <p:nvSpPr>
          <p:cNvPr id="3" name="TextBox 2">
            <a:extLst>
              <a:ext uri="{FF2B5EF4-FFF2-40B4-BE49-F238E27FC236}">
                <a16:creationId xmlns:a16="http://schemas.microsoft.com/office/drawing/2014/main" id="{E95217B2-40D7-A969-D0AD-87FF180505DA}"/>
              </a:ext>
            </a:extLst>
          </p:cNvPr>
          <p:cNvSpPr txBox="1"/>
          <p:nvPr/>
        </p:nvSpPr>
        <p:spPr>
          <a:xfrm>
            <a:off x="1407217" y="4498950"/>
            <a:ext cx="1526650" cy="307777"/>
          </a:xfrm>
          <a:prstGeom prst="rect">
            <a:avLst/>
          </a:prstGeom>
          <a:noFill/>
        </p:spPr>
        <p:txBody>
          <a:bodyPr wrap="square" rtlCol="0">
            <a:spAutoFit/>
          </a:bodyPr>
          <a:lstStyle/>
          <a:p>
            <a:r>
              <a:rPr lang="en-US" dirty="0">
                <a:solidFill>
                  <a:schemeClr val="bg1"/>
                </a:solidFill>
              </a:rPr>
              <a:t>Original Image</a:t>
            </a:r>
            <a:endParaRPr lang="en-IN" dirty="0">
              <a:solidFill>
                <a:schemeClr val="bg1"/>
              </a:solidFill>
            </a:endParaRPr>
          </a:p>
        </p:txBody>
      </p:sp>
      <p:sp>
        <p:nvSpPr>
          <p:cNvPr id="6" name="TextBox 5">
            <a:extLst>
              <a:ext uri="{FF2B5EF4-FFF2-40B4-BE49-F238E27FC236}">
                <a16:creationId xmlns:a16="http://schemas.microsoft.com/office/drawing/2014/main" id="{636053CB-1B2E-AE36-3E62-75EB21C96B2F}"/>
              </a:ext>
            </a:extLst>
          </p:cNvPr>
          <p:cNvSpPr txBox="1"/>
          <p:nvPr/>
        </p:nvSpPr>
        <p:spPr>
          <a:xfrm>
            <a:off x="5280990" y="4498950"/>
            <a:ext cx="2058063" cy="307777"/>
          </a:xfrm>
          <a:prstGeom prst="rect">
            <a:avLst/>
          </a:prstGeom>
          <a:noFill/>
        </p:spPr>
        <p:txBody>
          <a:bodyPr wrap="square" rtlCol="0">
            <a:spAutoFit/>
          </a:bodyPr>
          <a:lstStyle/>
          <a:p>
            <a:r>
              <a:rPr lang="en-US" dirty="0">
                <a:solidFill>
                  <a:schemeClr val="bg1"/>
                </a:solidFill>
              </a:rPr>
              <a:t>Enhanced Image</a:t>
            </a:r>
            <a:endParaRPr lang="en-IN" dirty="0">
              <a:solidFill>
                <a:schemeClr val="bg1"/>
              </a:solidFill>
            </a:endParaRPr>
          </a:p>
        </p:txBody>
      </p:sp>
      <p:pic>
        <p:nvPicPr>
          <p:cNvPr id="2050" name="Picture 2" descr="Image">
            <a:extLst>
              <a:ext uri="{FF2B5EF4-FFF2-40B4-BE49-F238E27FC236}">
                <a16:creationId xmlns:a16="http://schemas.microsoft.com/office/drawing/2014/main" id="{F614AE71-CF08-8DB1-444D-1465BB4AB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918" y="1913663"/>
            <a:ext cx="2533153" cy="25331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extLst>
              <a:ext uri="{FF2B5EF4-FFF2-40B4-BE49-F238E27FC236}">
                <a16:creationId xmlns:a16="http://schemas.microsoft.com/office/drawing/2014/main" id="{570253D9-2C6A-6BA4-B03B-AE818C1009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1105" y="1913663"/>
            <a:ext cx="2533153" cy="2533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627172"/>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757</Words>
  <Application>Microsoft Office PowerPoint</Application>
  <PresentationFormat>On-screen Show (16:9)</PresentationFormat>
  <Paragraphs>73</Paragraphs>
  <Slides>15</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NimbusRomNo9L-Regu</vt:lpstr>
      <vt:lpstr>Roboto Black</vt:lpstr>
      <vt:lpstr>Roboto Thin</vt:lpstr>
      <vt:lpstr>Arial</vt:lpstr>
      <vt:lpstr>Impact</vt:lpstr>
      <vt:lpstr>Roboto Light</vt:lpstr>
      <vt:lpstr>Bree Serif</vt:lpstr>
      <vt:lpstr>Roboto Mono Regular</vt:lpstr>
      <vt:lpstr>Didact Gothic</vt:lpstr>
      <vt:lpstr>WEB PROPOSAL</vt:lpstr>
      <vt:lpstr>DISASTER ASSESSMENT SYSTEM FOR DRONES</vt:lpstr>
      <vt:lpstr>OUR TEAM</vt:lpstr>
      <vt:lpstr>THE PROBLEM</vt:lpstr>
      <vt:lpstr>OUR SOLUTION</vt:lpstr>
      <vt:lpstr>FEATURES</vt:lpstr>
      <vt:lpstr>DRONE CONTROL</vt:lpstr>
      <vt:lpstr>ENCRYPTION</vt:lpstr>
      <vt:lpstr>ENCRYPTION  EVALUATION METRICS</vt:lpstr>
      <vt:lpstr>SUPER RESOLUTION</vt:lpstr>
      <vt:lpstr>DAMAGE ASSESSMENT MODEL</vt:lpstr>
      <vt:lpstr>MODEL EVALUATION METRICS AND PORTAL</vt:lpstr>
      <vt:lpstr>TECH STACKS USED</vt:lpstr>
      <vt:lpstr>FUTURE SCOPE</vt:lpstr>
      <vt:lpstr>-Adam Lisberg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DISASTER ASSESSMENT SYSTEM FOR DRONES</dc:title>
  <dc:creator>Shreya Chopra</dc:creator>
  <cp:lastModifiedBy>Shreya Chopra</cp:lastModifiedBy>
  <cp:revision>8</cp:revision>
  <dcterms:modified xsi:type="dcterms:W3CDTF">2023-04-16T01:55:15Z</dcterms:modified>
</cp:coreProperties>
</file>